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64" r:id="rId4"/>
    <p:sldId id="272" r:id="rId5"/>
    <p:sldId id="281" r:id="rId6"/>
    <p:sldId id="276" r:id="rId7"/>
    <p:sldId id="282" r:id="rId8"/>
    <p:sldId id="286" r:id="rId9"/>
    <p:sldId id="283" r:id="rId10"/>
    <p:sldId id="288" r:id="rId11"/>
    <p:sldId id="290" r:id="rId12"/>
    <p:sldId id="284" r:id="rId13"/>
    <p:sldId id="289" r:id="rId14"/>
    <p:sldId id="270" r:id="rId15"/>
    <p:sldId id="271" r:id="rId16"/>
    <p:sldId id="257" r:id="rId17"/>
    <p:sldId id="263" r:id="rId18"/>
    <p:sldId id="285" r:id="rId19"/>
    <p:sldId id="265" r:id="rId20"/>
    <p:sldId id="266" r:id="rId21"/>
    <p:sldId id="267" r:id="rId22"/>
    <p:sldId id="259" r:id="rId23"/>
    <p:sldId id="268" r:id="rId24"/>
    <p:sldId id="269" r:id="rId25"/>
    <p:sldId id="258" r:id="rId26"/>
    <p:sldId id="26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p:scale>
          <a:sx n="100" d="100"/>
          <a:sy n="100" d="100"/>
        </p:scale>
        <p:origin x="58" y="-6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53D7-E36A-0484-A290-F153A44EEA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8B1E78-8AFA-1B3A-3555-AC2EBFCE23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45D386-7D2E-6A6B-2C6C-105EB6458F50}"/>
              </a:ext>
            </a:extLst>
          </p:cNvPr>
          <p:cNvSpPr>
            <a:spLocks noGrp="1"/>
          </p:cNvSpPr>
          <p:nvPr>
            <p:ph type="dt" sz="half" idx="10"/>
          </p:nvPr>
        </p:nvSpPr>
        <p:spPr/>
        <p:txBody>
          <a:bodyPr/>
          <a:lstStyle/>
          <a:p>
            <a:fld id="{CA815C8F-2885-43A1-A806-55E51F30AC15}" type="datetimeFigureOut">
              <a:rPr lang="en-US" smtClean="0"/>
              <a:t>12/14/2024</a:t>
            </a:fld>
            <a:endParaRPr lang="en-US"/>
          </a:p>
        </p:txBody>
      </p:sp>
      <p:sp>
        <p:nvSpPr>
          <p:cNvPr id="5" name="Footer Placeholder 4">
            <a:extLst>
              <a:ext uri="{FF2B5EF4-FFF2-40B4-BE49-F238E27FC236}">
                <a16:creationId xmlns:a16="http://schemas.microsoft.com/office/drawing/2014/main" id="{8B495466-1EA1-224C-66A0-C3EBF3E4D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0B41F-B11E-D0CC-823C-A0F3F74E3F14}"/>
              </a:ext>
            </a:extLst>
          </p:cNvPr>
          <p:cNvSpPr>
            <a:spLocks noGrp="1"/>
          </p:cNvSpPr>
          <p:nvPr>
            <p:ph type="sldNum" sz="quarter" idx="12"/>
          </p:nvPr>
        </p:nvSpPr>
        <p:spPr/>
        <p:txBody>
          <a:bodyPr/>
          <a:lstStyle/>
          <a:p>
            <a:fld id="{D86CB272-B823-4071-95DC-AC93D89FEFB4}" type="slidenum">
              <a:rPr lang="en-US" smtClean="0"/>
              <a:t>‹#›</a:t>
            </a:fld>
            <a:endParaRPr lang="en-US"/>
          </a:p>
        </p:txBody>
      </p:sp>
    </p:spTree>
    <p:extLst>
      <p:ext uri="{BB962C8B-B14F-4D97-AF65-F5344CB8AC3E}">
        <p14:creationId xmlns:p14="http://schemas.microsoft.com/office/powerpoint/2010/main" val="195327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943F-F38D-92D7-7222-067544F398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2511ED-AF86-1FA9-247A-F8790D103F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333CF-46CF-24FC-860C-1165FCEDBE7C}"/>
              </a:ext>
            </a:extLst>
          </p:cNvPr>
          <p:cNvSpPr>
            <a:spLocks noGrp="1"/>
          </p:cNvSpPr>
          <p:nvPr>
            <p:ph type="dt" sz="half" idx="10"/>
          </p:nvPr>
        </p:nvSpPr>
        <p:spPr/>
        <p:txBody>
          <a:bodyPr/>
          <a:lstStyle/>
          <a:p>
            <a:fld id="{CA815C8F-2885-43A1-A806-55E51F30AC15}" type="datetimeFigureOut">
              <a:rPr lang="en-US" smtClean="0"/>
              <a:t>12/14/2024</a:t>
            </a:fld>
            <a:endParaRPr lang="en-US"/>
          </a:p>
        </p:txBody>
      </p:sp>
      <p:sp>
        <p:nvSpPr>
          <p:cNvPr id="5" name="Footer Placeholder 4">
            <a:extLst>
              <a:ext uri="{FF2B5EF4-FFF2-40B4-BE49-F238E27FC236}">
                <a16:creationId xmlns:a16="http://schemas.microsoft.com/office/drawing/2014/main" id="{C31F93C0-B6BD-60C9-AAFC-31F116B3D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7B89F-6511-04A7-6D7F-7CCCA8641BDA}"/>
              </a:ext>
            </a:extLst>
          </p:cNvPr>
          <p:cNvSpPr>
            <a:spLocks noGrp="1"/>
          </p:cNvSpPr>
          <p:nvPr>
            <p:ph type="sldNum" sz="quarter" idx="12"/>
          </p:nvPr>
        </p:nvSpPr>
        <p:spPr/>
        <p:txBody>
          <a:bodyPr/>
          <a:lstStyle/>
          <a:p>
            <a:fld id="{D86CB272-B823-4071-95DC-AC93D89FEFB4}" type="slidenum">
              <a:rPr lang="en-US" smtClean="0"/>
              <a:t>‹#›</a:t>
            </a:fld>
            <a:endParaRPr lang="en-US"/>
          </a:p>
        </p:txBody>
      </p:sp>
    </p:spTree>
    <p:extLst>
      <p:ext uri="{BB962C8B-B14F-4D97-AF65-F5344CB8AC3E}">
        <p14:creationId xmlns:p14="http://schemas.microsoft.com/office/powerpoint/2010/main" val="188178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722EBD-1247-29D2-23F9-5E80635FB6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46A813-8E89-413A-3635-41638B6854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5688D8-5B6E-496E-8A45-DC2C68B35EFF}"/>
              </a:ext>
            </a:extLst>
          </p:cNvPr>
          <p:cNvSpPr>
            <a:spLocks noGrp="1"/>
          </p:cNvSpPr>
          <p:nvPr>
            <p:ph type="dt" sz="half" idx="10"/>
          </p:nvPr>
        </p:nvSpPr>
        <p:spPr/>
        <p:txBody>
          <a:bodyPr/>
          <a:lstStyle/>
          <a:p>
            <a:fld id="{CA815C8F-2885-43A1-A806-55E51F30AC15}" type="datetimeFigureOut">
              <a:rPr lang="en-US" smtClean="0"/>
              <a:t>12/14/2024</a:t>
            </a:fld>
            <a:endParaRPr lang="en-US"/>
          </a:p>
        </p:txBody>
      </p:sp>
      <p:sp>
        <p:nvSpPr>
          <p:cNvPr id="5" name="Footer Placeholder 4">
            <a:extLst>
              <a:ext uri="{FF2B5EF4-FFF2-40B4-BE49-F238E27FC236}">
                <a16:creationId xmlns:a16="http://schemas.microsoft.com/office/drawing/2014/main" id="{7C021897-0345-5261-9097-C9747CE4C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A212E0-3B44-D84D-2CE5-4BB5360A23EC}"/>
              </a:ext>
            </a:extLst>
          </p:cNvPr>
          <p:cNvSpPr>
            <a:spLocks noGrp="1"/>
          </p:cNvSpPr>
          <p:nvPr>
            <p:ph type="sldNum" sz="quarter" idx="12"/>
          </p:nvPr>
        </p:nvSpPr>
        <p:spPr/>
        <p:txBody>
          <a:bodyPr/>
          <a:lstStyle/>
          <a:p>
            <a:fld id="{D86CB272-B823-4071-95DC-AC93D89FEFB4}" type="slidenum">
              <a:rPr lang="en-US" smtClean="0"/>
              <a:t>‹#›</a:t>
            </a:fld>
            <a:endParaRPr lang="en-US"/>
          </a:p>
        </p:txBody>
      </p:sp>
    </p:spTree>
    <p:extLst>
      <p:ext uri="{BB962C8B-B14F-4D97-AF65-F5344CB8AC3E}">
        <p14:creationId xmlns:p14="http://schemas.microsoft.com/office/powerpoint/2010/main" val="309924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81ED-8FBE-E7C7-BA88-1BF3C55523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AAF0D-4B20-BA37-7329-D02B96E148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488664-07ED-6507-FCBB-40C18E331CD4}"/>
              </a:ext>
            </a:extLst>
          </p:cNvPr>
          <p:cNvSpPr>
            <a:spLocks noGrp="1"/>
          </p:cNvSpPr>
          <p:nvPr>
            <p:ph type="dt" sz="half" idx="10"/>
          </p:nvPr>
        </p:nvSpPr>
        <p:spPr/>
        <p:txBody>
          <a:bodyPr/>
          <a:lstStyle/>
          <a:p>
            <a:fld id="{CA815C8F-2885-43A1-A806-55E51F30AC15}" type="datetimeFigureOut">
              <a:rPr lang="en-US" smtClean="0"/>
              <a:t>12/14/2024</a:t>
            </a:fld>
            <a:endParaRPr lang="en-US"/>
          </a:p>
        </p:txBody>
      </p:sp>
      <p:sp>
        <p:nvSpPr>
          <p:cNvPr id="5" name="Footer Placeholder 4">
            <a:extLst>
              <a:ext uri="{FF2B5EF4-FFF2-40B4-BE49-F238E27FC236}">
                <a16:creationId xmlns:a16="http://schemas.microsoft.com/office/drawing/2014/main" id="{58FE6E08-4DED-30B6-9E7F-95EC38F823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330C1-6382-9AF8-BD56-23CC9D041246}"/>
              </a:ext>
            </a:extLst>
          </p:cNvPr>
          <p:cNvSpPr>
            <a:spLocks noGrp="1"/>
          </p:cNvSpPr>
          <p:nvPr>
            <p:ph type="sldNum" sz="quarter" idx="12"/>
          </p:nvPr>
        </p:nvSpPr>
        <p:spPr/>
        <p:txBody>
          <a:bodyPr/>
          <a:lstStyle/>
          <a:p>
            <a:fld id="{D86CB272-B823-4071-95DC-AC93D89FEFB4}" type="slidenum">
              <a:rPr lang="en-US" smtClean="0"/>
              <a:t>‹#›</a:t>
            </a:fld>
            <a:endParaRPr lang="en-US"/>
          </a:p>
        </p:txBody>
      </p:sp>
    </p:spTree>
    <p:extLst>
      <p:ext uri="{BB962C8B-B14F-4D97-AF65-F5344CB8AC3E}">
        <p14:creationId xmlns:p14="http://schemas.microsoft.com/office/powerpoint/2010/main" val="491838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8F9B-6799-33E3-0A3B-5B4F9E9D4B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5E3D1D-B50F-4F9B-EEF4-A98801E9C5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697BD9-EA56-6746-BD5A-55F9B48F33B3}"/>
              </a:ext>
            </a:extLst>
          </p:cNvPr>
          <p:cNvSpPr>
            <a:spLocks noGrp="1"/>
          </p:cNvSpPr>
          <p:nvPr>
            <p:ph type="dt" sz="half" idx="10"/>
          </p:nvPr>
        </p:nvSpPr>
        <p:spPr/>
        <p:txBody>
          <a:bodyPr/>
          <a:lstStyle/>
          <a:p>
            <a:fld id="{CA815C8F-2885-43A1-A806-55E51F30AC15}" type="datetimeFigureOut">
              <a:rPr lang="en-US" smtClean="0"/>
              <a:t>12/14/2024</a:t>
            </a:fld>
            <a:endParaRPr lang="en-US"/>
          </a:p>
        </p:txBody>
      </p:sp>
      <p:sp>
        <p:nvSpPr>
          <p:cNvPr id="5" name="Footer Placeholder 4">
            <a:extLst>
              <a:ext uri="{FF2B5EF4-FFF2-40B4-BE49-F238E27FC236}">
                <a16:creationId xmlns:a16="http://schemas.microsoft.com/office/drawing/2014/main" id="{B3287CDA-4A2F-3C63-2119-C097AA634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30B16-38DD-3A20-2E88-DB169B053641}"/>
              </a:ext>
            </a:extLst>
          </p:cNvPr>
          <p:cNvSpPr>
            <a:spLocks noGrp="1"/>
          </p:cNvSpPr>
          <p:nvPr>
            <p:ph type="sldNum" sz="quarter" idx="12"/>
          </p:nvPr>
        </p:nvSpPr>
        <p:spPr/>
        <p:txBody>
          <a:bodyPr/>
          <a:lstStyle/>
          <a:p>
            <a:fld id="{D86CB272-B823-4071-95DC-AC93D89FEFB4}" type="slidenum">
              <a:rPr lang="en-US" smtClean="0"/>
              <a:t>‹#›</a:t>
            </a:fld>
            <a:endParaRPr lang="en-US"/>
          </a:p>
        </p:txBody>
      </p:sp>
    </p:spTree>
    <p:extLst>
      <p:ext uri="{BB962C8B-B14F-4D97-AF65-F5344CB8AC3E}">
        <p14:creationId xmlns:p14="http://schemas.microsoft.com/office/powerpoint/2010/main" val="2804816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63F6-5227-351B-308A-C604CB3D85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6CADC4-A70E-EBD9-1ABB-2320746DB6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A7ACDB-F17D-2F15-B8D3-48295526DC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A2700-D215-10F9-9F00-B737D545D15B}"/>
              </a:ext>
            </a:extLst>
          </p:cNvPr>
          <p:cNvSpPr>
            <a:spLocks noGrp="1"/>
          </p:cNvSpPr>
          <p:nvPr>
            <p:ph type="dt" sz="half" idx="10"/>
          </p:nvPr>
        </p:nvSpPr>
        <p:spPr/>
        <p:txBody>
          <a:bodyPr/>
          <a:lstStyle/>
          <a:p>
            <a:fld id="{CA815C8F-2885-43A1-A806-55E51F30AC15}" type="datetimeFigureOut">
              <a:rPr lang="en-US" smtClean="0"/>
              <a:t>12/14/2024</a:t>
            </a:fld>
            <a:endParaRPr lang="en-US"/>
          </a:p>
        </p:txBody>
      </p:sp>
      <p:sp>
        <p:nvSpPr>
          <p:cNvPr id="6" name="Footer Placeholder 5">
            <a:extLst>
              <a:ext uri="{FF2B5EF4-FFF2-40B4-BE49-F238E27FC236}">
                <a16:creationId xmlns:a16="http://schemas.microsoft.com/office/drawing/2014/main" id="{600FAA17-86F3-5E48-36F5-816DBECAE2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81A052-6841-0DC7-DD96-762F7CFBCC3D}"/>
              </a:ext>
            </a:extLst>
          </p:cNvPr>
          <p:cNvSpPr>
            <a:spLocks noGrp="1"/>
          </p:cNvSpPr>
          <p:nvPr>
            <p:ph type="sldNum" sz="quarter" idx="12"/>
          </p:nvPr>
        </p:nvSpPr>
        <p:spPr/>
        <p:txBody>
          <a:bodyPr/>
          <a:lstStyle/>
          <a:p>
            <a:fld id="{D86CB272-B823-4071-95DC-AC93D89FEFB4}" type="slidenum">
              <a:rPr lang="en-US" smtClean="0"/>
              <a:t>‹#›</a:t>
            </a:fld>
            <a:endParaRPr lang="en-US"/>
          </a:p>
        </p:txBody>
      </p:sp>
    </p:spTree>
    <p:extLst>
      <p:ext uri="{BB962C8B-B14F-4D97-AF65-F5344CB8AC3E}">
        <p14:creationId xmlns:p14="http://schemas.microsoft.com/office/powerpoint/2010/main" val="2317746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96F9-05B9-A614-9A8D-402382B6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A4FAC7-9629-5737-8ACE-4E9AC43791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36DF29-18AF-1001-E6C4-070B8290C6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AF7158-32B4-57F7-A524-F49BFAC258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8123C2-9CCC-2E4B-CC21-F0970669E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07519F-DB65-F462-B861-DC3DCF336A32}"/>
              </a:ext>
            </a:extLst>
          </p:cNvPr>
          <p:cNvSpPr>
            <a:spLocks noGrp="1"/>
          </p:cNvSpPr>
          <p:nvPr>
            <p:ph type="dt" sz="half" idx="10"/>
          </p:nvPr>
        </p:nvSpPr>
        <p:spPr/>
        <p:txBody>
          <a:bodyPr/>
          <a:lstStyle/>
          <a:p>
            <a:fld id="{CA815C8F-2885-43A1-A806-55E51F30AC15}" type="datetimeFigureOut">
              <a:rPr lang="en-US" smtClean="0"/>
              <a:t>12/14/2024</a:t>
            </a:fld>
            <a:endParaRPr lang="en-US"/>
          </a:p>
        </p:txBody>
      </p:sp>
      <p:sp>
        <p:nvSpPr>
          <p:cNvPr id="8" name="Footer Placeholder 7">
            <a:extLst>
              <a:ext uri="{FF2B5EF4-FFF2-40B4-BE49-F238E27FC236}">
                <a16:creationId xmlns:a16="http://schemas.microsoft.com/office/drawing/2014/main" id="{1C67B543-35D1-F7CC-D2C2-6CD5BDAEF4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A02417-591C-C368-7CA9-3B3367AB5447}"/>
              </a:ext>
            </a:extLst>
          </p:cNvPr>
          <p:cNvSpPr>
            <a:spLocks noGrp="1"/>
          </p:cNvSpPr>
          <p:nvPr>
            <p:ph type="sldNum" sz="quarter" idx="12"/>
          </p:nvPr>
        </p:nvSpPr>
        <p:spPr/>
        <p:txBody>
          <a:bodyPr/>
          <a:lstStyle/>
          <a:p>
            <a:fld id="{D86CB272-B823-4071-95DC-AC93D89FEFB4}" type="slidenum">
              <a:rPr lang="en-US" smtClean="0"/>
              <a:t>‹#›</a:t>
            </a:fld>
            <a:endParaRPr lang="en-US"/>
          </a:p>
        </p:txBody>
      </p:sp>
    </p:spTree>
    <p:extLst>
      <p:ext uri="{BB962C8B-B14F-4D97-AF65-F5344CB8AC3E}">
        <p14:creationId xmlns:p14="http://schemas.microsoft.com/office/powerpoint/2010/main" val="1610018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3E99-015A-124B-BE06-80C057389D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5C9B28-795D-DA37-2977-8D0103D85DC6}"/>
              </a:ext>
            </a:extLst>
          </p:cNvPr>
          <p:cNvSpPr>
            <a:spLocks noGrp="1"/>
          </p:cNvSpPr>
          <p:nvPr>
            <p:ph type="dt" sz="half" idx="10"/>
          </p:nvPr>
        </p:nvSpPr>
        <p:spPr/>
        <p:txBody>
          <a:bodyPr/>
          <a:lstStyle/>
          <a:p>
            <a:fld id="{CA815C8F-2885-43A1-A806-55E51F30AC15}" type="datetimeFigureOut">
              <a:rPr lang="en-US" smtClean="0"/>
              <a:t>12/14/2024</a:t>
            </a:fld>
            <a:endParaRPr lang="en-US"/>
          </a:p>
        </p:txBody>
      </p:sp>
      <p:sp>
        <p:nvSpPr>
          <p:cNvPr id="4" name="Footer Placeholder 3">
            <a:extLst>
              <a:ext uri="{FF2B5EF4-FFF2-40B4-BE49-F238E27FC236}">
                <a16:creationId xmlns:a16="http://schemas.microsoft.com/office/drawing/2014/main" id="{3491472A-853B-E4C4-C326-83F98D4437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552B4B-F4D5-02CB-58BA-EFD77992AAA0}"/>
              </a:ext>
            </a:extLst>
          </p:cNvPr>
          <p:cNvSpPr>
            <a:spLocks noGrp="1"/>
          </p:cNvSpPr>
          <p:nvPr>
            <p:ph type="sldNum" sz="quarter" idx="12"/>
          </p:nvPr>
        </p:nvSpPr>
        <p:spPr/>
        <p:txBody>
          <a:bodyPr/>
          <a:lstStyle/>
          <a:p>
            <a:fld id="{D86CB272-B823-4071-95DC-AC93D89FEFB4}" type="slidenum">
              <a:rPr lang="en-US" smtClean="0"/>
              <a:t>‹#›</a:t>
            </a:fld>
            <a:endParaRPr lang="en-US"/>
          </a:p>
        </p:txBody>
      </p:sp>
    </p:spTree>
    <p:extLst>
      <p:ext uri="{BB962C8B-B14F-4D97-AF65-F5344CB8AC3E}">
        <p14:creationId xmlns:p14="http://schemas.microsoft.com/office/powerpoint/2010/main" val="1100385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01C2CE-43DC-300C-91AB-EE5FC4834BA9}"/>
              </a:ext>
            </a:extLst>
          </p:cNvPr>
          <p:cNvSpPr>
            <a:spLocks noGrp="1"/>
          </p:cNvSpPr>
          <p:nvPr>
            <p:ph type="dt" sz="half" idx="10"/>
          </p:nvPr>
        </p:nvSpPr>
        <p:spPr/>
        <p:txBody>
          <a:bodyPr/>
          <a:lstStyle/>
          <a:p>
            <a:fld id="{CA815C8F-2885-43A1-A806-55E51F30AC15}" type="datetimeFigureOut">
              <a:rPr lang="en-US" smtClean="0"/>
              <a:t>12/14/2024</a:t>
            </a:fld>
            <a:endParaRPr lang="en-US"/>
          </a:p>
        </p:txBody>
      </p:sp>
      <p:sp>
        <p:nvSpPr>
          <p:cNvPr id="3" name="Footer Placeholder 2">
            <a:extLst>
              <a:ext uri="{FF2B5EF4-FFF2-40B4-BE49-F238E27FC236}">
                <a16:creationId xmlns:a16="http://schemas.microsoft.com/office/drawing/2014/main" id="{E943F908-131D-A694-C902-1B203DE282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AB0A58-F89C-0A70-154B-A5038CBEF352}"/>
              </a:ext>
            </a:extLst>
          </p:cNvPr>
          <p:cNvSpPr>
            <a:spLocks noGrp="1"/>
          </p:cNvSpPr>
          <p:nvPr>
            <p:ph type="sldNum" sz="quarter" idx="12"/>
          </p:nvPr>
        </p:nvSpPr>
        <p:spPr/>
        <p:txBody>
          <a:bodyPr/>
          <a:lstStyle/>
          <a:p>
            <a:fld id="{D86CB272-B823-4071-95DC-AC93D89FEFB4}" type="slidenum">
              <a:rPr lang="en-US" smtClean="0"/>
              <a:t>‹#›</a:t>
            </a:fld>
            <a:endParaRPr lang="en-US"/>
          </a:p>
        </p:txBody>
      </p:sp>
    </p:spTree>
    <p:extLst>
      <p:ext uri="{BB962C8B-B14F-4D97-AF65-F5344CB8AC3E}">
        <p14:creationId xmlns:p14="http://schemas.microsoft.com/office/powerpoint/2010/main" val="1464183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B50F-910B-9F7B-0E51-52F4DBE51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6EC2D6-6CD1-7FFB-DE11-D2579943FD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C8AAD2-8F8F-925D-6BD0-CED166DF2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C7F116-BAE0-70D0-D39B-380D33CF518A}"/>
              </a:ext>
            </a:extLst>
          </p:cNvPr>
          <p:cNvSpPr>
            <a:spLocks noGrp="1"/>
          </p:cNvSpPr>
          <p:nvPr>
            <p:ph type="dt" sz="half" idx="10"/>
          </p:nvPr>
        </p:nvSpPr>
        <p:spPr/>
        <p:txBody>
          <a:bodyPr/>
          <a:lstStyle/>
          <a:p>
            <a:fld id="{CA815C8F-2885-43A1-A806-55E51F30AC15}" type="datetimeFigureOut">
              <a:rPr lang="en-US" smtClean="0"/>
              <a:t>12/14/2024</a:t>
            </a:fld>
            <a:endParaRPr lang="en-US"/>
          </a:p>
        </p:txBody>
      </p:sp>
      <p:sp>
        <p:nvSpPr>
          <p:cNvPr id="6" name="Footer Placeholder 5">
            <a:extLst>
              <a:ext uri="{FF2B5EF4-FFF2-40B4-BE49-F238E27FC236}">
                <a16:creationId xmlns:a16="http://schemas.microsoft.com/office/drawing/2014/main" id="{AED72D76-64E6-8CCD-71FA-FF369320F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82380-ED9A-A7E7-A269-D5A3C93B70E3}"/>
              </a:ext>
            </a:extLst>
          </p:cNvPr>
          <p:cNvSpPr>
            <a:spLocks noGrp="1"/>
          </p:cNvSpPr>
          <p:nvPr>
            <p:ph type="sldNum" sz="quarter" idx="12"/>
          </p:nvPr>
        </p:nvSpPr>
        <p:spPr/>
        <p:txBody>
          <a:bodyPr/>
          <a:lstStyle/>
          <a:p>
            <a:fld id="{D86CB272-B823-4071-95DC-AC93D89FEFB4}" type="slidenum">
              <a:rPr lang="en-US" smtClean="0"/>
              <a:t>‹#›</a:t>
            </a:fld>
            <a:endParaRPr lang="en-US"/>
          </a:p>
        </p:txBody>
      </p:sp>
    </p:spTree>
    <p:extLst>
      <p:ext uri="{BB962C8B-B14F-4D97-AF65-F5344CB8AC3E}">
        <p14:creationId xmlns:p14="http://schemas.microsoft.com/office/powerpoint/2010/main" val="1454628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AB76C-AEBD-4124-7018-EC53BE92BC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131067-1D86-8D1F-7661-A7214FD0F0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E5566D-CC19-1662-8AFF-E262F94548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07BE04-8D40-5851-1855-645732A034B9}"/>
              </a:ext>
            </a:extLst>
          </p:cNvPr>
          <p:cNvSpPr>
            <a:spLocks noGrp="1"/>
          </p:cNvSpPr>
          <p:nvPr>
            <p:ph type="dt" sz="half" idx="10"/>
          </p:nvPr>
        </p:nvSpPr>
        <p:spPr/>
        <p:txBody>
          <a:bodyPr/>
          <a:lstStyle/>
          <a:p>
            <a:fld id="{CA815C8F-2885-43A1-A806-55E51F30AC15}" type="datetimeFigureOut">
              <a:rPr lang="en-US" smtClean="0"/>
              <a:t>12/14/2024</a:t>
            </a:fld>
            <a:endParaRPr lang="en-US"/>
          </a:p>
        </p:txBody>
      </p:sp>
      <p:sp>
        <p:nvSpPr>
          <p:cNvPr id="6" name="Footer Placeholder 5">
            <a:extLst>
              <a:ext uri="{FF2B5EF4-FFF2-40B4-BE49-F238E27FC236}">
                <a16:creationId xmlns:a16="http://schemas.microsoft.com/office/drawing/2014/main" id="{B48593A8-6328-5691-00D4-1FCEB35BF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E0DE6-250E-7969-CF61-FFCAA0A47FE8}"/>
              </a:ext>
            </a:extLst>
          </p:cNvPr>
          <p:cNvSpPr>
            <a:spLocks noGrp="1"/>
          </p:cNvSpPr>
          <p:nvPr>
            <p:ph type="sldNum" sz="quarter" idx="12"/>
          </p:nvPr>
        </p:nvSpPr>
        <p:spPr/>
        <p:txBody>
          <a:bodyPr/>
          <a:lstStyle/>
          <a:p>
            <a:fld id="{D86CB272-B823-4071-95DC-AC93D89FEFB4}" type="slidenum">
              <a:rPr lang="en-US" smtClean="0"/>
              <a:t>‹#›</a:t>
            </a:fld>
            <a:endParaRPr lang="en-US"/>
          </a:p>
        </p:txBody>
      </p:sp>
    </p:spTree>
    <p:extLst>
      <p:ext uri="{BB962C8B-B14F-4D97-AF65-F5344CB8AC3E}">
        <p14:creationId xmlns:p14="http://schemas.microsoft.com/office/powerpoint/2010/main" val="16541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A05ECD-A788-F525-4E81-8328BB3DF1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CF8FC9-EC7D-03BA-6A64-92356A4F53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0C9A4-E03F-ED09-CACD-632DF3BBC6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815C8F-2885-43A1-A806-55E51F30AC15}" type="datetimeFigureOut">
              <a:rPr lang="en-US" smtClean="0"/>
              <a:t>12/14/2024</a:t>
            </a:fld>
            <a:endParaRPr lang="en-US"/>
          </a:p>
        </p:txBody>
      </p:sp>
      <p:sp>
        <p:nvSpPr>
          <p:cNvPr id="5" name="Footer Placeholder 4">
            <a:extLst>
              <a:ext uri="{FF2B5EF4-FFF2-40B4-BE49-F238E27FC236}">
                <a16:creationId xmlns:a16="http://schemas.microsoft.com/office/drawing/2014/main" id="{2982CE97-1720-D977-D36D-770136B0D9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2E496D-CFAE-A707-88F3-15946AEE95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6CB272-B823-4071-95DC-AC93D89FEFB4}" type="slidenum">
              <a:rPr lang="en-US" smtClean="0"/>
              <a:t>‹#›</a:t>
            </a:fld>
            <a:endParaRPr lang="en-US"/>
          </a:p>
        </p:txBody>
      </p:sp>
    </p:spTree>
    <p:extLst>
      <p:ext uri="{BB962C8B-B14F-4D97-AF65-F5344CB8AC3E}">
        <p14:creationId xmlns:p14="http://schemas.microsoft.com/office/powerpoint/2010/main" val="2829932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F8D0-F23D-48B9-DA6B-8A34863F65DF}"/>
              </a:ext>
            </a:extLst>
          </p:cNvPr>
          <p:cNvSpPr>
            <a:spLocks noGrp="1"/>
          </p:cNvSpPr>
          <p:nvPr>
            <p:ph type="ctrTitle"/>
          </p:nvPr>
        </p:nvSpPr>
        <p:spPr/>
        <p:txBody>
          <a:bodyPr>
            <a:normAutofit/>
          </a:bodyPr>
          <a:lstStyle/>
          <a:p>
            <a:r>
              <a:rPr lang="en-US" sz="5400" b="1" dirty="0"/>
              <a:t>PHYSIC INFORMED NEURAL NETWORK </a:t>
            </a:r>
          </a:p>
        </p:txBody>
      </p:sp>
      <p:sp>
        <p:nvSpPr>
          <p:cNvPr id="3" name="Subtitle 2">
            <a:extLst>
              <a:ext uri="{FF2B5EF4-FFF2-40B4-BE49-F238E27FC236}">
                <a16:creationId xmlns:a16="http://schemas.microsoft.com/office/drawing/2014/main" id="{5F8C7D68-DFA3-25C1-1B36-0C4BAA9B5CB8}"/>
              </a:ext>
            </a:extLst>
          </p:cNvPr>
          <p:cNvSpPr>
            <a:spLocks noGrp="1"/>
          </p:cNvSpPr>
          <p:nvPr>
            <p:ph type="subTitle" idx="1"/>
          </p:nvPr>
        </p:nvSpPr>
        <p:spPr/>
        <p:txBody>
          <a:bodyPr/>
          <a:lstStyle/>
          <a:p>
            <a:r>
              <a:rPr lang="en-US" dirty="0"/>
              <a:t>Overview</a:t>
            </a:r>
          </a:p>
          <a:p>
            <a:endParaRPr lang="en-US" dirty="0"/>
          </a:p>
        </p:txBody>
      </p:sp>
    </p:spTree>
    <p:extLst>
      <p:ext uri="{BB962C8B-B14F-4D97-AF65-F5344CB8AC3E}">
        <p14:creationId xmlns:p14="http://schemas.microsoft.com/office/powerpoint/2010/main" val="1593439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683E4-62C7-BAF2-9377-42B87BF25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96F240-2AE0-E910-7A33-6E54121DDA12}"/>
              </a:ext>
            </a:extLst>
          </p:cNvPr>
          <p:cNvSpPr>
            <a:spLocks noGrp="1"/>
          </p:cNvSpPr>
          <p:nvPr>
            <p:ph type="title"/>
          </p:nvPr>
        </p:nvSpPr>
        <p:spPr/>
        <p:txBody>
          <a:bodyPr/>
          <a:lstStyle/>
          <a:p>
            <a:r>
              <a:rPr lang="en-US" b="1" dirty="0"/>
              <a:t>PHYSIC-INFORMED NEURAL NETWORK</a:t>
            </a:r>
          </a:p>
        </p:txBody>
      </p:sp>
      <p:sp>
        <p:nvSpPr>
          <p:cNvPr id="9" name="Rectangle 8">
            <a:extLst>
              <a:ext uri="{FF2B5EF4-FFF2-40B4-BE49-F238E27FC236}">
                <a16:creationId xmlns:a16="http://schemas.microsoft.com/office/drawing/2014/main" id="{27C3BAD3-F085-2AAE-67EC-C9AD9E90985E}"/>
              </a:ext>
            </a:extLst>
          </p:cNvPr>
          <p:cNvSpPr txBox="1">
            <a:spLocks noChangeArrowheads="1"/>
          </p:cNvSpPr>
          <p:nvPr/>
        </p:nvSpPr>
        <p:spPr>
          <a:xfrm>
            <a:off x="5871079" y="1888985"/>
            <a:ext cx="5697553" cy="2880723"/>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Bef>
                <a:spcPts val="0"/>
              </a:spcBef>
              <a:spcAft>
                <a:spcPts val="0"/>
              </a:spcAft>
            </a:pPr>
            <a:r>
              <a:rPr lang="en-US" altLang="en-US" sz="2400" dirty="0">
                <a:solidFill>
                  <a:schemeClr val="tx1"/>
                </a:solidFill>
              </a:rPr>
              <a:t>Collecting a large number of data through simulation and then feed it into Neural Network model while adding PDE </a:t>
            </a:r>
            <a:r>
              <a:rPr lang="en-US" altLang="en-US" sz="2400" b="1" dirty="0">
                <a:solidFill>
                  <a:schemeClr val="tx1"/>
                </a:solidFill>
              </a:rPr>
              <a:t>constraint/condition</a:t>
            </a:r>
            <a:r>
              <a:rPr lang="en-US" altLang="en-US" sz="2400" dirty="0">
                <a:solidFill>
                  <a:schemeClr val="tx1"/>
                </a:solidFill>
              </a:rPr>
              <a:t> in architecture</a:t>
            </a:r>
          </a:p>
        </p:txBody>
      </p:sp>
      <p:pic>
        <p:nvPicPr>
          <p:cNvPr id="10" name="Picture 9">
            <a:extLst>
              <a:ext uri="{FF2B5EF4-FFF2-40B4-BE49-F238E27FC236}">
                <a16:creationId xmlns:a16="http://schemas.microsoft.com/office/drawing/2014/main" id="{A0B8C740-953A-EDEF-2AA2-8BC53DAD97BA}"/>
              </a:ext>
            </a:extLst>
          </p:cNvPr>
          <p:cNvPicPr>
            <a:picLocks noChangeAspect="1"/>
          </p:cNvPicPr>
          <p:nvPr/>
        </p:nvPicPr>
        <p:blipFill>
          <a:blip r:embed="rId2"/>
          <a:stretch>
            <a:fillRect/>
          </a:stretch>
        </p:blipFill>
        <p:spPr>
          <a:xfrm>
            <a:off x="1154035" y="1806105"/>
            <a:ext cx="4275609" cy="2202118"/>
          </a:xfrm>
          <a:prstGeom prst="rect">
            <a:avLst/>
          </a:prstGeom>
        </p:spPr>
      </p:pic>
      <p:pic>
        <p:nvPicPr>
          <p:cNvPr id="11" name="Picture 10">
            <a:extLst>
              <a:ext uri="{FF2B5EF4-FFF2-40B4-BE49-F238E27FC236}">
                <a16:creationId xmlns:a16="http://schemas.microsoft.com/office/drawing/2014/main" id="{B98A6B81-01DA-3584-1172-712482A3AB20}"/>
              </a:ext>
            </a:extLst>
          </p:cNvPr>
          <p:cNvPicPr>
            <a:picLocks noChangeAspect="1"/>
          </p:cNvPicPr>
          <p:nvPr/>
        </p:nvPicPr>
        <p:blipFill>
          <a:blip r:embed="rId3"/>
          <a:stretch>
            <a:fillRect/>
          </a:stretch>
        </p:blipFill>
        <p:spPr>
          <a:xfrm>
            <a:off x="1154035" y="4064979"/>
            <a:ext cx="6407108" cy="2658575"/>
          </a:xfrm>
          <a:prstGeom prst="rect">
            <a:avLst/>
          </a:prstGeom>
        </p:spPr>
      </p:pic>
    </p:spTree>
    <p:extLst>
      <p:ext uri="{BB962C8B-B14F-4D97-AF65-F5344CB8AC3E}">
        <p14:creationId xmlns:p14="http://schemas.microsoft.com/office/powerpoint/2010/main" val="3483737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E9471-8262-CFE7-5078-377AD0AF5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59A15-951D-EB54-23A5-AA84FF5E9A94}"/>
              </a:ext>
            </a:extLst>
          </p:cNvPr>
          <p:cNvSpPr>
            <a:spLocks noGrp="1"/>
          </p:cNvSpPr>
          <p:nvPr>
            <p:ph type="title"/>
          </p:nvPr>
        </p:nvSpPr>
        <p:spPr/>
        <p:txBody>
          <a:bodyPr/>
          <a:lstStyle/>
          <a:p>
            <a:r>
              <a:rPr lang="en-US" b="1" dirty="0"/>
              <a:t>CASE STUDY: INCOMPRESSIBLE FLOWS</a:t>
            </a:r>
          </a:p>
        </p:txBody>
      </p:sp>
      <p:pic>
        <p:nvPicPr>
          <p:cNvPr id="4" name="Picture 3">
            <a:extLst>
              <a:ext uri="{FF2B5EF4-FFF2-40B4-BE49-F238E27FC236}">
                <a16:creationId xmlns:a16="http://schemas.microsoft.com/office/drawing/2014/main" id="{E45864FB-9436-39A3-6AE7-36D13AAC54F8}"/>
              </a:ext>
            </a:extLst>
          </p:cNvPr>
          <p:cNvPicPr>
            <a:picLocks noChangeAspect="1"/>
          </p:cNvPicPr>
          <p:nvPr/>
        </p:nvPicPr>
        <p:blipFill>
          <a:blip r:embed="rId2"/>
          <a:stretch>
            <a:fillRect/>
          </a:stretch>
        </p:blipFill>
        <p:spPr>
          <a:xfrm>
            <a:off x="540231" y="1825625"/>
            <a:ext cx="6095999" cy="3164132"/>
          </a:xfrm>
          <a:prstGeom prst="rect">
            <a:avLst/>
          </a:prstGeom>
        </p:spPr>
      </p:pic>
      <p:sp>
        <p:nvSpPr>
          <p:cNvPr id="7" name="TextBox 6">
            <a:extLst>
              <a:ext uri="{FF2B5EF4-FFF2-40B4-BE49-F238E27FC236}">
                <a16:creationId xmlns:a16="http://schemas.microsoft.com/office/drawing/2014/main" id="{2C6F5D31-1AB7-A240-24BB-C9649505EF53}"/>
              </a:ext>
            </a:extLst>
          </p:cNvPr>
          <p:cNvSpPr txBox="1"/>
          <p:nvPr/>
        </p:nvSpPr>
        <p:spPr>
          <a:xfrm>
            <a:off x="619585" y="5781479"/>
            <a:ext cx="6094948"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Cai, </a:t>
            </a:r>
            <a:r>
              <a:rPr lang="en-US" sz="1200" b="0" i="0" dirty="0" err="1">
                <a:solidFill>
                  <a:srgbClr val="222222"/>
                </a:solidFill>
                <a:effectLst/>
                <a:latin typeface="Arial" panose="020B0604020202020204" pitchFamily="34" charset="0"/>
              </a:rPr>
              <a:t>Shengze</a:t>
            </a:r>
            <a:r>
              <a:rPr lang="en-US" sz="1200" b="0" i="0" dirty="0">
                <a:solidFill>
                  <a:srgbClr val="222222"/>
                </a:solidFill>
                <a:effectLst/>
                <a:latin typeface="Arial" panose="020B0604020202020204" pitchFamily="34" charset="0"/>
              </a:rPr>
              <a:t>, et al. "Physics-informed neural networks (PINNs) for fluid mechanics: A review." </a:t>
            </a:r>
            <a:r>
              <a:rPr lang="en-US" sz="1200" b="0" i="1" dirty="0">
                <a:solidFill>
                  <a:srgbClr val="222222"/>
                </a:solidFill>
                <a:effectLst/>
                <a:latin typeface="Arial" panose="020B0604020202020204" pitchFamily="34" charset="0"/>
              </a:rPr>
              <a:t>Acta </a:t>
            </a:r>
            <a:r>
              <a:rPr lang="en-US" sz="1200" b="0" i="1" dirty="0" err="1">
                <a:solidFill>
                  <a:srgbClr val="222222"/>
                </a:solidFill>
                <a:effectLst/>
                <a:latin typeface="Arial" panose="020B0604020202020204" pitchFamily="34" charset="0"/>
              </a:rPr>
              <a:t>Mechanica</a:t>
            </a:r>
            <a:r>
              <a:rPr lang="en-US" sz="1200" b="0" i="1" dirty="0">
                <a:solidFill>
                  <a:srgbClr val="222222"/>
                </a:solidFill>
                <a:effectLst/>
                <a:latin typeface="Arial" panose="020B0604020202020204" pitchFamily="34" charset="0"/>
              </a:rPr>
              <a:t> Sinica</a:t>
            </a:r>
            <a:r>
              <a:rPr lang="en-US" sz="1200" b="0" i="0" dirty="0">
                <a:solidFill>
                  <a:srgbClr val="222222"/>
                </a:solidFill>
                <a:effectLst/>
                <a:latin typeface="Arial" panose="020B0604020202020204" pitchFamily="34" charset="0"/>
              </a:rPr>
              <a:t> 37.12 (2021): 1727-1738.</a:t>
            </a:r>
            <a:endParaRPr lang="en-US" sz="1200" dirty="0"/>
          </a:p>
        </p:txBody>
      </p:sp>
      <p:pic>
        <p:nvPicPr>
          <p:cNvPr id="8" name="Picture 7">
            <a:extLst>
              <a:ext uri="{FF2B5EF4-FFF2-40B4-BE49-F238E27FC236}">
                <a16:creationId xmlns:a16="http://schemas.microsoft.com/office/drawing/2014/main" id="{FABE8278-681C-7712-CF32-88D3B94E051E}"/>
              </a:ext>
            </a:extLst>
          </p:cNvPr>
          <p:cNvPicPr>
            <a:picLocks noChangeAspect="1"/>
          </p:cNvPicPr>
          <p:nvPr/>
        </p:nvPicPr>
        <p:blipFill>
          <a:blip r:embed="rId3"/>
          <a:srcRect r="53871"/>
          <a:stretch/>
        </p:blipFill>
        <p:spPr>
          <a:xfrm>
            <a:off x="7345935" y="1564967"/>
            <a:ext cx="3349548" cy="2335746"/>
          </a:xfrm>
          <a:prstGeom prst="rect">
            <a:avLst/>
          </a:prstGeom>
        </p:spPr>
      </p:pic>
      <p:pic>
        <p:nvPicPr>
          <p:cNvPr id="9" name="Picture 8">
            <a:extLst>
              <a:ext uri="{FF2B5EF4-FFF2-40B4-BE49-F238E27FC236}">
                <a16:creationId xmlns:a16="http://schemas.microsoft.com/office/drawing/2014/main" id="{2BEA50A6-C812-C5A0-3102-4DF2E31354A4}"/>
              </a:ext>
            </a:extLst>
          </p:cNvPr>
          <p:cNvPicPr>
            <a:picLocks noChangeAspect="1"/>
          </p:cNvPicPr>
          <p:nvPr/>
        </p:nvPicPr>
        <p:blipFill>
          <a:blip r:embed="rId3"/>
          <a:srcRect l="57259" t="21250"/>
          <a:stretch/>
        </p:blipFill>
        <p:spPr>
          <a:xfrm>
            <a:off x="7625998" y="3921844"/>
            <a:ext cx="3616992" cy="2143712"/>
          </a:xfrm>
          <a:prstGeom prst="rect">
            <a:avLst/>
          </a:prstGeom>
        </p:spPr>
      </p:pic>
    </p:spTree>
    <p:extLst>
      <p:ext uri="{BB962C8B-B14F-4D97-AF65-F5344CB8AC3E}">
        <p14:creationId xmlns:p14="http://schemas.microsoft.com/office/powerpoint/2010/main" val="3618278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891DF-6939-AC77-B0AC-4626358C4D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5E59C-D8EB-D01A-3AC0-95261ACE7B26}"/>
              </a:ext>
            </a:extLst>
          </p:cNvPr>
          <p:cNvSpPr>
            <a:spLocks noGrp="1"/>
          </p:cNvSpPr>
          <p:nvPr>
            <p:ph type="title"/>
          </p:nvPr>
        </p:nvSpPr>
        <p:spPr/>
        <p:txBody>
          <a:bodyPr/>
          <a:lstStyle/>
          <a:p>
            <a:r>
              <a:rPr lang="en-US" b="1" dirty="0"/>
              <a:t>CASE STUDY: MELTING HEAT TRANSFER</a:t>
            </a:r>
          </a:p>
        </p:txBody>
      </p:sp>
      <p:sp>
        <p:nvSpPr>
          <p:cNvPr id="7" name="TextBox 6">
            <a:extLst>
              <a:ext uri="{FF2B5EF4-FFF2-40B4-BE49-F238E27FC236}">
                <a16:creationId xmlns:a16="http://schemas.microsoft.com/office/drawing/2014/main" id="{52D78365-2AA4-6878-17A6-FB521E1C42A4}"/>
              </a:ext>
            </a:extLst>
          </p:cNvPr>
          <p:cNvSpPr txBox="1"/>
          <p:nvPr/>
        </p:nvSpPr>
        <p:spPr>
          <a:xfrm>
            <a:off x="619585" y="5781479"/>
            <a:ext cx="6094948" cy="646331"/>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Guo, Hongwei, et al. "Physics-informed deep learning for melting heat transfer analysis with model-based transfer learning." </a:t>
            </a:r>
            <a:r>
              <a:rPr lang="en-US" sz="1200" b="0" i="1" dirty="0">
                <a:solidFill>
                  <a:srgbClr val="222222"/>
                </a:solidFill>
                <a:effectLst/>
                <a:latin typeface="Arial" panose="020B0604020202020204" pitchFamily="34" charset="0"/>
              </a:rPr>
              <a:t>Computers &amp; Mathematics with Applications</a:t>
            </a:r>
            <a:r>
              <a:rPr lang="en-US" sz="1200" b="0" i="0" dirty="0">
                <a:solidFill>
                  <a:srgbClr val="222222"/>
                </a:solidFill>
                <a:effectLst/>
                <a:latin typeface="Arial" panose="020B0604020202020204" pitchFamily="34" charset="0"/>
              </a:rPr>
              <a:t> 143 (2023): 303-317.</a:t>
            </a:r>
            <a:endParaRPr lang="en-US" sz="1200" dirty="0"/>
          </a:p>
        </p:txBody>
      </p:sp>
      <p:pic>
        <p:nvPicPr>
          <p:cNvPr id="3" name="Picture 2">
            <a:extLst>
              <a:ext uri="{FF2B5EF4-FFF2-40B4-BE49-F238E27FC236}">
                <a16:creationId xmlns:a16="http://schemas.microsoft.com/office/drawing/2014/main" id="{14EB57AB-F88A-D3C2-A54C-559DA52B3188}"/>
              </a:ext>
            </a:extLst>
          </p:cNvPr>
          <p:cNvPicPr>
            <a:picLocks noChangeAspect="1"/>
          </p:cNvPicPr>
          <p:nvPr/>
        </p:nvPicPr>
        <p:blipFill>
          <a:blip r:embed="rId2"/>
          <a:stretch>
            <a:fillRect/>
          </a:stretch>
        </p:blipFill>
        <p:spPr>
          <a:xfrm>
            <a:off x="619585" y="1670213"/>
            <a:ext cx="6305899" cy="3212041"/>
          </a:xfrm>
          <a:prstGeom prst="rect">
            <a:avLst/>
          </a:prstGeom>
        </p:spPr>
      </p:pic>
      <p:pic>
        <p:nvPicPr>
          <p:cNvPr id="5" name="Picture 4">
            <a:extLst>
              <a:ext uri="{FF2B5EF4-FFF2-40B4-BE49-F238E27FC236}">
                <a16:creationId xmlns:a16="http://schemas.microsoft.com/office/drawing/2014/main" id="{8DAF6CCA-9CB9-7E99-5614-32B921C80779}"/>
              </a:ext>
            </a:extLst>
          </p:cNvPr>
          <p:cNvPicPr>
            <a:picLocks noChangeAspect="1"/>
          </p:cNvPicPr>
          <p:nvPr/>
        </p:nvPicPr>
        <p:blipFill>
          <a:blip r:embed="rId3"/>
          <a:stretch>
            <a:fillRect/>
          </a:stretch>
        </p:blipFill>
        <p:spPr>
          <a:xfrm>
            <a:off x="6982601" y="1735177"/>
            <a:ext cx="4536685" cy="3212042"/>
          </a:xfrm>
          <a:prstGeom prst="rect">
            <a:avLst/>
          </a:prstGeom>
        </p:spPr>
      </p:pic>
    </p:spTree>
    <p:extLst>
      <p:ext uri="{BB962C8B-B14F-4D97-AF65-F5344CB8AC3E}">
        <p14:creationId xmlns:p14="http://schemas.microsoft.com/office/powerpoint/2010/main" val="2276607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FC723-2033-C2BE-1414-2A6220B040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138185-158C-9033-5226-5C337F4A11EB}"/>
              </a:ext>
            </a:extLst>
          </p:cNvPr>
          <p:cNvSpPr>
            <a:spLocks noGrp="1"/>
          </p:cNvSpPr>
          <p:nvPr>
            <p:ph type="title"/>
          </p:nvPr>
        </p:nvSpPr>
        <p:spPr/>
        <p:txBody>
          <a:bodyPr/>
          <a:lstStyle/>
          <a:p>
            <a:r>
              <a:rPr lang="en-US" b="1" dirty="0"/>
              <a:t>PHYSIC-INFORMED NEURAL NETWORK</a:t>
            </a:r>
          </a:p>
        </p:txBody>
      </p:sp>
      <p:pic>
        <p:nvPicPr>
          <p:cNvPr id="3" name="Picture 2">
            <a:extLst>
              <a:ext uri="{FF2B5EF4-FFF2-40B4-BE49-F238E27FC236}">
                <a16:creationId xmlns:a16="http://schemas.microsoft.com/office/drawing/2014/main" id="{CD601B04-1D4C-A5B0-2C54-E6F1AD0DF5BF}"/>
              </a:ext>
            </a:extLst>
          </p:cNvPr>
          <p:cNvPicPr>
            <a:picLocks noChangeAspect="1"/>
          </p:cNvPicPr>
          <p:nvPr/>
        </p:nvPicPr>
        <p:blipFill>
          <a:blip r:embed="rId2"/>
          <a:stretch>
            <a:fillRect/>
          </a:stretch>
        </p:blipFill>
        <p:spPr>
          <a:xfrm>
            <a:off x="838200" y="1841019"/>
            <a:ext cx="4926099" cy="2631104"/>
          </a:xfrm>
          <a:prstGeom prst="rect">
            <a:avLst/>
          </a:prstGeom>
        </p:spPr>
      </p:pic>
      <p:pic>
        <p:nvPicPr>
          <p:cNvPr id="4" name="Picture 3">
            <a:extLst>
              <a:ext uri="{FF2B5EF4-FFF2-40B4-BE49-F238E27FC236}">
                <a16:creationId xmlns:a16="http://schemas.microsoft.com/office/drawing/2014/main" id="{D8245FE0-DDEA-E4CF-62C6-3EA3AA8DF467}"/>
              </a:ext>
            </a:extLst>
          </p:cNvPr>
          <p:cNvPicPr>
            <a:picLocks noChangeAspect="1"/>
          </p:cNvPicPr>
          <p:nvPr/>
        </p:nvPicPr>
        <p:blipFill>
          <a:blip r:embed="rId3"/>
          <a:stretch>
            <a:fillRect/>
          </a:stretch>
        </p:blipFill>
        <p:spPr>
          <a:xfrm>
            <a:off x="649538" y="4692648"/>
            <a:ext cx="4926099" cy="1678293"/>
          </a:xfrm>
          <a:prstGeom prst="rect">
            <a:avLst/>
          </a:prstGeom>
        </p:spPr>
      </p:pic>
      <p:pic>
        <p:nvPicPr>
          <p:cNvPr id="5" name="Picture 4">
            <a:extLst>
              <a:ext uri="{FF2B5EF4-FFF2-40B4-BE49-F238E27FC236}">
                <a16:creationId xmlns:a16="http://schemas.microsoft.com/office/drawing/2014/main" id="{BFE255BC-69EC-DB13-0B0D-AB7C0ABD0A64}"/>
              </a:ext>
            </a:extLst>
          </p:cNvPr>
          <p:cNvPicPr>
            <a:picLocks noChangeAspect="1"/>
          </p:cNvPicPr>
          <p:nvPr/>
        </p:nvPicPr>
        <p:blipFill>
          <a:blip r:embed="rId4"/>
          <a:stretch>
            <a:fillRect/>
          </a:stretch>
        </p:blipFill>
        <p:spPr>
          <a:xfrm>
            <a:off x="5893942" y="1841019"/>
            <a:ext cx="5341650" cy="3510690"/>
          </a:xfrm>
          <a:prstGeom prst="rect">
            <a:avLst/>
          </a:prstGeom>
        </p:spPr>
      </p:pic>
      <p:sp>
        <p:nvSpPr>
          <p:cNvPr id="7" name="TextBox 6">
            <a:extLst>
              <a:ext uri="{FF2B5EF4-FFF2-40B4-BE49-F238E27FC236}">
                <a16:creationId xmlns:a16="http://schemas.microsoft.com/office/drawing/2014/main" id="{82469612-3B30-180C-8674-3DB7BF06AAE8}"/>
              </a:ext>
            </a:extLst>
          </p:cNvPr>
          <p:cNvSpPr txBox="1"/>
          <p:nvPr/>
        </p:nvSpPr>
        <p:spPr>
          <a:xfrm>
            <a:off x="5764299" y="5447611"/>
            <a:ext cx="5851734" cy="923330"/>
          </a:xfrm>
          <a:prstGeom prst="rect">
            <a:avLst/>
          </a:prstGeom>
          <a:noFill/>
        </p:spPr>
        <p:txBody>
          <a:bodyPr wrap="square">
            <a:spAutoFit/>
          </a:bodyPr>
          <a:lstStyle/>
          <a:p>
            <a:r>
              <a:rPr lang="en-US" b="1" dirty="0"/>
              <a:t>Physics-informed graph convolutional neural network for modeling geometry-adaptive steady-state natural convection</a:t>
            </a:r>
          </a:p>
        </p:txBody>
      </p:sp>
    </p:spTree>
    <p:extLst>
      <p:ext uri="{BB962C8B-B14F-4D97-AF65-F5344CB8AC3E}">
        <p14:creationId xmlns:p14="http://schemas.microsoft.com/office/powerpoint/2010/main" val="465789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43C29-DC10-D78A-BA7C-584C7D76F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F2101-B615-B4A7-093A-B51345A4D211}"/>
              </a:ext>
            </a:extLst>
          </p:cNvPr>
          <p:cNvSpPr>
            <a:spLocks noGrp="1"/>
          </p:cNvSpPr>
          <p:nvPr>
            <p:ph type="ctrTitle"/>
          </p:nvPr>
        </p:nvSpPr>
        <p:spPr/>
        <p:txBody>
          <a:bodyPr>
            <a:normAutofit/>
          </a:bodyPr>
          <a:lstStyle/>
          <a:p>
            <a:r>
              <a:rPr lang="en-US" sz="5400" b="1" dirty="0"/>
              <a:t>PHYSIC INFORMED NEURAL NETWORK </a:t>
            </a:r>
          </a:p>
        </p:txBody>
      </p:sp>
      <p:sp>
        <p:nvSpPr>
          <p:cNvPr id="3" name="Subtitle 2">
            <a:extLst>
              <a:ext uri="{FF2B5EF4-FFF2-40B4-BE49-F238E27FC236}">
                <a16:creationId xmlns:a16="http://schemas.microsoft.com/office/drawing/2014/main" id="{D6EDDC5B-6C3D-445B-C1BD-BA2FEBEBB127}"/>
              </a:ext>
            </a:extLst>
          </p:cNvPr>
          <p:cNvSpPr>
            <a:spLocks noGrp="1"/>
          </p:cNvSpPr>
          <p:nvPr>
            <p:ph type="subTitle" idx="1"/>
          </p:nvPr>
        </p:nvSpPr>
        <p:spPr/>
        <p:txBody>
          <a:bodyPr/>
          <a:lstStyle/>
          <a:p>
            <a:r>
              <a:rPr lang="en-US" dirty="0"/>
              <a:t>Overview</a:t>
            </a:r>
          </a:p>
          <a:p>
            <a:endParaRPr lang="en-US" dirty="0"/>
          </a:p>
        </p:txBody>
      </p:sp>
    </p:spTree>
    <p:extLst>
      <p:ext uri="{BB962C8B-B14F-4D97-AF65-F5344CB8AC3E}">
        <p14:creationId xmlns:p14="http://schemas.microsoft.com/office/powerpoint/2010/main" val="3813030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73D65-C6A4-7411-BBC6-6413470FA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555E26-4692-1081-41E0-7630BEA03FF8}"/>
              </a:ext>
            </a:extLst>
          </p:cNvPr>
          <p:cNvSpPr>
            <a:spLocks noGrp="1"/>
          </p:cNvSpPr>
          <p:nvPr>
            <p:ph type="title"/>
          </p:nvPr>
        </p:nvSpPr>
        <p:spPr/>
        <p:txBody>
          <a:bodyPr/>
          <a:lstStyle/>
          <a:p>
            <a:r>
              <a:rPr lang="en-US" b="1" dirty="0"/>
              <a:t>TOPIK PENELITIAN</a:t>
            </a:r>
          </a:p>
        </p:txBody>
      </p:sp>
      <p:pic>
        <p:nvPicPr>
          <p:cNvPr id="1026" name="Picture 2" descr="The Typical Scenario of ISTN | Download Scientific Diagram">
            <a:extLst>
              <a:ext uri="{FF2B5EF4-FFF2-40B4-BE49-F238E27FC236}">
                <a16:creationId xmlns:a16="http://schemas.microsoft.com/office/drawing/2014/main" id="{70CAE777-193E-5793-35E2-2579D9D213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6154" y="1737338"/>
            <a:ext cx="4799882" cy="31796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8">
            <a:extLst>
              <a:ext uri="{FF2B5EF4-FFF2-40B4-BE49-F238E27FC236}">
                <a16:creationId xmlns:a16="http://schemas.microsoft.com/office/drawing/2014/main" id="{0F03E598-3A97-853B-0206-3993C40470FA}"/>
              </a:ext>
            </a:extLst>
          </p:cNvPr>
          <p:cNvSpPr txBox="1">
            <a:spLocks noChangeArrowheads="1"/>
          </p:cNvSpPr>
          <p:nvPr/>
        </p:nvSpPr>
        <p:spPr>
          <a:xfrm>
            <a:off x="5965673" y="1737338"/>
            <a:ext cx="5940446" cy="4246039"/>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Bef>
                <a:spcPts val="0"/>
              </a:spcBef>
              <a:spcAft>
                <a:spcPts val="0"/>
              </a:spcAft>
            </a:pPr>
            <a:r>
              <a:rPr lang="en-US" altLang="en-US" dirty="0">
                <a:solidFill>
                  <a:schemeClr val="tx1"/>
                </a:solidFill>
              </a:rPr>
              <a:t>Sensor nodes are </a:t>
            </a:r>
            <a:r>
              <a:rPr lang="en-US" altLang="en-US" b="1" dirty="0">
                <a:solidFill>
                  <a:schemeClr val="tx1"/>
                </a:solidFill>
              </a:rPr>
              <a:t>resource-constrained</a:t>
            </a:r>
            <a:r>
              <a:rPr lang="en-US" altLang="en-US" dirty="0">
                <a:solidFill>
                  <a:schemeClr val="tx1"/>
                </a:solidFill>
              </a:rPr>
              <a:t> devices in terms of communication range, computational ability, memory storage, and </a:t>
            </a:r>
            <a:r>
              <a:rPr lang="en-US" altLang="en-US" b="1" dirty="0">
                <a:solidFill>
                  <a:schemeClr val="tx1"/>
                </a:solidFill>
              </a:rPr>
              <a:t>energy resources</a:t>
            </a:r>
            <a:r>
              <a:rPr lang="en-US" altLang="en-US" dirty="0">
                <a:solidFill>
                  <a:schemeClr val="tx1"/>
                </a:solidFill>
              </a:rPr>
              <a:t>.</a:t>
            </a:r>
          </a:p>
          <a:p>
            <a:pPr algn="just" fontAlgn="auto">
              <a:spcBef>
                <a:spcPts val="0"/>
              </a:spcBef>
              <a:spcAft>
                <a:spcPts val="0"/>
              </a:spcAft>
            </a:pPr>
            <a:endParaRPr lang="en-US" altLang="en-US" dirty="0">
              <a:solidFill>
                <a:schemeClr val="tx1"/>
              </a:solidFill>
            </a:endParaRPr>
          </a:p>
          <a:p>
            <a:pPr algn="just" fontAlgn="auto">
              <a:spcBef>
                <a:spcPts val="0"/>
              </a:spcBef>
              <a:spcAft>
                <a:spcPts val="0"/>
              </a:spcAft>
            </a:pPr>
            <a:r>
              <a:rPr lang="en-US" dirty="0">
                <a:solidFill>
                  <a:schemeClr val="tx1"/>
                </a:solidFill>
              </a:rPr>
              <a:t>In order to address these limitations, various approaches have been attempted, such as :</a:t>
            </a:r>
          </a:p>
          <a:p>
            <a:pPr marL="342900" indent="-342900" algn="just" fontAlgn="auto">
              <a:spcBef>
                <a:spcPts val="0"/>
              </a:spcBef>
              <a:spcAft>
                <a:spcPts val="0"/>
              </a:spcAft>
              <a:buFont typeface="+mj-lt"/>
              <a:buAutoNum type="arabicPeriod"/>
            </a:pPr>
            <a:r>
              <a:rPr lang="en-US" altLang="en-US" dirty="0">
                <a:solidFill>
                  <a:schemeClr val="tx1"/>
                </a:solidFill>
              </a:rPr>
              <a:t>Deployment strategies </a:t>
            </a:r>
          </a:p>
          <a:p>
            <a:pPr marL="342900" indent="-342900" algn="just" fontAlgn="auto">
              <a:spcBef>
                <a:spcPts val="0"/>
              </a:spcBef>
              <a:spcAft>
                <a:spcPts val="0"/>
              </a:spcAft>
              <a:buFont typeface="+mj-lt"/>
              <a:buAutoNum type="arabicPeriod"/>
            </a:pPr>
            <a:r>
              <a:rPr lang="en-US" altLang="en-US" dirty="0">
                <a:solidFill>
                  <a:schemeClr val="tx1"/>
                </a:solidFill>
              </a:rPr>
              <a:t>Adaptive power control </a:t>
            </a:r>
          </a:p>
          <a:p>
            <a:pPr marL="342900" indent="-342900" algn="just" fontAlgn="auto">
              <a:spcBef>
                <a:spcPts val="0"/>
              </a:spcBef>
              <a:spcAft>
                <a:spcPts val="0"/>
              </a:spcAft>
              <a:buFont typeface="+mj-lt"/>
              <a:buAutoNum type="arabicPeriod"/>
            </a:pPr>
            <a:r>
              <a:rPr lang="en-US" altLang="en-US" dirty="0">
                <a:solidFill>
                  <a:schemeClr val="tx1"/>
                </a:solidFill>
              </a:rPr>
              <a:t>Sleep-wake scheduling </a:t>
            </a:r>
          </a:p>
          <a:p>
            <a:pPr marL="342900" indent="-342900" algn="just" fontAlgn="auto">
              <a:spcBef>
                <a:spcPts val="0"/>
              </a:spcBef>
              <a:spcAft>
                <a:spcPts val="0"/>
              </a:spcAft>
              <a:buFont typeface="+mj-lt"/>
              <a:buAutoNum type="arabicPeriod"/>
            </a:pPr>
            <a:r>
              <a:rPr lang="en-US" altLang="en-US" b="1" dirty="0">
                <a:solidFill>
                  <a:schemeClr val="tx1"/>
                </a:solidFill>
              </a:rPr>
              <a:t>Routing protocol</a:t>
            </a:r>
            <a:r>
              <a:rPr lang="en-US" altLang="en-US" dirty="0">
                <a:solidFill>
                  <a:schemeClr val="tx1"/>
                </a:solidFill>
              </a:rPr>
              <a:t> </a:t>
            </a:r>
          </a:p>
          <a:p>
            <a:pPr marL="342900" indent="-342900" algn="just" fontAlgn="auto">
              <a:spcBef>
                <a:spcPts val="0"/>
              </a:spcBef>
              <a:spcAft>
                <a:spcPts val="0"/>
              </a:spcAft>
              <a:buFont typeface="+mj-lt"/>
              <a:buAutoNum type="arabicPeriod"/>
            </a:pPr>
            <a:endParaRPr lang="en-US" altLang="en-US" dirty="0">
              <a:solidFill>
                <a:schemeClr val="tx1"/>
              </a:solidFill>
            </a:endParaRPr>
          </a:p>
          <a:p>
            <a:pPr algn="just" fontAlgn="auto">
              <a:spcBef>
                <a:spcPts val="0"/>
              </a:spcBef>
              <a:spcAft>
                <a:spcPts val="0"/>
              </a:spcAft>
            </a:pPr>
            <a:endParaRPr lang="en-US" altLang="en-US" dirty="0">
              <a:solidFill>
                <a:schemeClr val="tx1"/>
              </a:solidFill>
            </a:endParaRPr>
          </a:p>
          <a:p>
            <a:pPr algn="just" fontAlgn="auto">
              <a:spcBef>
                <a:spcPts val="0"/>
              </a:spcBef>
              <a:spcAft>
                <a:spcPts val="0"/>
              </a:spcAft>
            </a:pPr>
            <a:endParaRPr lang="en-US" altLang="en-US" dirty="0">
              <a:solidFill>
                <a:schemeClr val="tx1"/>
              </a:solidFill>
            </a:endParaRPr>
          </a:p>
        </p:txBody>
      </p:sp>
    </p:spTree>
    <p:extLst>
      <p:ext uri="{BB962C8B-B14F-4D97-AF65-F5344CB8AC3E}">
        <p14:creationId xmlns:p14="http://schemas.microsoft.com/office/powerpoint/2010/main" val="1839359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02AD-79FA-D940-F2BF-5AA5700DD892}"/>
              </a:ext>
            </a:extLst>
          </p:cNvPr>
          <p:cNvSpPr>
            <a:spLocks noGrp="1"/>
          </p:cNvSpPr>
          <p:nvPr>
            <p:ph type="title"/>
          </p:nvPr>
        </p:nvSpPr>
        <p:spPr/>
        <p:txBody>
          <a:bodyPr/>
          <a:lstStyle/>
          <a:p>
            <a:r>
              <a:rPr lang="en-US" b="1" dirty="0"/>
              <a:t>TOPIK PENELITIAN</a:t>
            </a:r>
          </a:p>
        </p:txBody>
      </p:sp>
      <p:sp>
        <p:nvSpPr>
          <p:cNvPr id="3" name="Content Placeholder 2">
            <a:extLst>
              <a:ext uri="{FF2B5EF4-FFF2-40B4-BE49-F238E27FC236}">
                <a16:creationId xmlns:a16="http://schemas.microsoft.com/office/drawing/2014/main" id="{CB0A36C8-F3C7-281E-D3B2-DA189EE6C31E}"/>
              </a:ext>
            </a:extLst>
          </p:cNvPr>
          <p:cNvSpPr>
            <a:spLocks noGrp="1"/>
          </p:cNvSpPr>
          <p:nvPr>
            <p:ph idx="1"/>
          </p:nvPr>
        </p:nvSpPr>
        <p:spPr/>
        <p:txBody>
          <a:bodyPr/>
          <a:lstStyle/>
          <a:p>
            <a:endParaRPr lang="en-US" dirty="0"/>
          </a:p>
        </p:txBody>
      </p:sp>
      <p:sp>
        <p:nvSpPr>
          <p:cNvPr id="4" name="Subtitle 2">
            <a:extLst>
              <a:ext uri="{FF2B5EF4-FFF2-40B4-BE49-F238E27FC236}">
                <a16:creationId xmlns:a16="http://schemas.microsoft.com/office/drawing/2014/main" id="{FCEB2A80-C8F7-2AA4-32BE-22509C00482E}"/>
              </a:ext>
            </a:extLst>
          </p:cNvPr>
          <p:cNvSpPr txBox="1">
            <a:spLocks/>
          </p:cNvSpPr>
          <p:nvPr/>
        </p:nvSpPr>
        <p:spPr>
          <a:xfrm>
            <a:off x="5915222" y="1677971"/>
            <a:ext cx="5962550" cy="42514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r>
              <a:rPr lang="en-US" sz="1800" b="1">
                <a:solidFill>
                  <a:srgbClr val="000000"/>
                </a:solidFill>
                <a:latin typeface="+mj-lt"/>
                <a:ea typeface="Aptos" panose="020B0004020202020204" pitchFamily="34" charset="0"/>
                <a:cs typeface="Times New Roman" panose="02020603050405020304" pitchFamily="18" charset="0"/>
              </a:rPr>
              <a:t>Search query:</a:t>
            </a:r>
          </a:p>
          <a:p>
            <a:pPr algn="just">
              <a:spcBef>
                <a:spcPts val="0"/>
              </a:spcBef>
            </a:pPr>
            <a:r>
              <a:rPr lang="en-US" sz="1800">
                <a:solidFill>
                  <a:srgbClr val="000000"/>
                </a:solidFill>
                <a:latin typeface="+mj-lt"/>
                <a:ea typeface="Aptos" panose="020B0004020202020204" pitchFamily="34" charset="0"/>
                <a:cs typeface="Times New Roman" panose="02020603050405020304" pitchFamily="18" charset="0"/>
              </a:rPr>
              <a:t>(“reinforcement learning” OR “RL”) AND (“protocol routing” OR “routing strategy” OR “routing algorithm”) AND (“Wireless Sensor Network” OR “WSN” OR “Sensor Network”) AND “energy”</a:t>
            </a:r>
          </a:p>
          <a:p>
            <a:pPr algn="just">
              <a:spcBef>
                <a:spcPts val="0"/>
              </a:spcBef>
            </a:pPr>
            <a:endParaRPr lang="en-US" sz="1800" b="1">
              <a:solidFill>
                <a:srgbClr val="000000"/>
              </a:solidFill>
              <a:latin typeface="+mj-lt"/>
              <a:ea typeface="Aptos" panose="020B0004020202020204" pitchFamily="34" charset="0"/>
              <a:cs typeface="Times New Roman" panose="02020603050405020304" pitchFamily="18" charset="0"/>
            </a:endParaRPr>
          </a:p>
          <a:p>
            <a:pPr algn="just">
              <a:spcBef>
                <a:spcPts val="0"/>
              </a:spcBef>
            </a:pPr>
            <a:r>
              <a:rPr lang="en-US" sz="1800" b="1">
                <a:solidFill>
                  <a:srgbClr val="000000"/>
                </a:solidFill>
                <a:latin typeface="+mj-lt"/>
                <a:ea typeface="Aptos" panose="020B0004020202020204" pitchFamily="34" charset="0"/>
                <a:cs typeface="Times New Roman" panose="02020603050405020304" pitchFamily="18" charset="0"/>
              </a:rPr>
              <a:t>Inclussion</a:t>
            </a:r>
          </a:p>
          <a:p>
            <a:pPr marL="342900" indent="-342900" algn="just">
              <a:spcBef>
                <a:spcPts val="0"/>
              </a:spcBef>
              <a:buFont typeface="+mj-lt"/>
              <a:buAutoNum type="arabicPeriod"/>
            </a:pPr>
            <a:r>
              <a:rPr lang="en-US" sz="1800">
                <a:latin typeface="+mj-lt"/>
                <a:cs typeface="Times New Roman" panose="02020603050405020304" pitchFamily="18" charset="0"/>
              </a:rPr>
              <a:t>The article is </a:t>
            </a:r>
            <a:r>
              <a:rPr lang="en-US" sz="1800" b="1">
                <a:latin typeface="+mj-lt"/>
                <a:cs typeface="Times New Roman" panose="02020603050405020304" pitchFamily="18" charset="0"/>
              </a:rPr>
              <a:t>written in English </a:t>
            </a:r>
            <a:r>
              <a:rPr lang="en-US" sz="1800">
                <a:latin typeface="+mj-lt"/>
                <a:cs typeface="Times New Roman" panose="02020603050405020304" pitchFamily="18" charset="0"/>
              </a:rPr>
              <a:t>and published between </a:t>
            </a:r>
            <a:r>
              <a:rPr lang="en-US" sz="1800" b="1">
                <a:latin typeface="+mj-lt"/>
                <a:cs typeface="Times New Roman" panose="02020603050405020304" pitchFamily="18" charset="0"/>
              </a:rPr>
              <a:t>January 2019 and August 2024</a:t>
            </a:r>
            <a:r>
              <a:rPr lang="en-US" sz="1800">
                <a:latin typeface="+mj-lt"/>
                <a:cs typeface="Times New Roman" panose="02020603050405020304" pitchFamily="18" charset="0"/>
              </a:rPr>
              <a:t>.</a:t>
            </a:r>
          </a:p>
          <a:p>
            <a:pPr marL="342900" indent="-342900" algn="just">
              <a:spcBef>
                <a:spcPts val="0"/>
              </a:spcBef>
              <a:buFont typeface="+mj-lt"/>
              <a:buAutoNum type="arabicPeriod"/>
            </a:pPr>
            <a:r>
              <a:rPr lang="en-US" sz="1800">
                <a:latin typeface="+mj-lt"/>
                <a:cs typeface="Times New Roman" panose="02020603050405020304" pitchFamily="18" charset="0"/>
              </a:rPr>
              <a:t>The article must be </a:t>
            </a:r>
            <a:r>
              <a:rPr lang="en-US" sz="1800" b="1">
                <a:latin typeface="+mj-lt"/>
                <a:cs typeface="Times New Roman" panose="02020603050405020304" pitchFamily="18" charset="0"/>
              </a:rPr>
              <a:t>peer-reviewed</a:t>
            </a:r>
            <a:r>
              <a:rPr lang="en-US" sz="1800">
                <a:latin typeface="+mj-lt"/>
                <a:cs typeface="Times New Roman" panose="02020603050405020304" pitchFamily="18" charset="0"/>
              </a:rPr>
              <a:t> and </a:t>
            </a:r>
            <a:r>
              <a:rPr lang="en-US" sz="1800" b="1">
                <a:latin typeface="+mj-lt"/>
                <a:cs typeface="Times New Roman" panose="02020603050405020304" pitchFamily="18" charset="0"/>
              </a:rPr>
              <a:t>not a secondary manuscript </a:t>
            </a:r>
            <a:r>
              <a:rPr lang="en-US" sz="1800">
                <a:latin typeface="+mj-lt"/>
                <a:cs typeface="Times New Roman" panose="02020603050405020304" pitchFamily="18" charset="0"/>
              </a:rPr>
              <a:t>like a survey, systematic review, mapping, or other types of reviews.</a:t>
            </a:r>
          </a:p>
          <a:p>
            <a:pPr algn="just">
              <a:spcBef>
                <a:spcPts val="0"/>
              </a:spcBef>
            </a:pPr>
            <a:endParaRPr lang="en-US" sz="1800">
              <a:latin typeface="+mj-lt"/>
              <a:cs typeface="Times New Roman" panose="02020603050405020304" pitchFamily="18" charset="0"/>
            </a:endParaRPr>
          </a:p>
          <a:p>
            <a:pPr algn="just">
              <a:spcBef>
                <a:spcPts val="0"/>
              </a:spcBef>
            </a:pPr>
            <a:r>
              <a:rPr lang="en-US" sz="1800" b="1">
                <a:latin typeface="+mj-lt"/>
                <a:cs typeface="Times New Roman" panose="02020603050405020304" pitchFamily="18" charset="0"/>
              </a:rPr>
              <a:t>Filter process</a:t>
            </a:r>
            <a:r>
              <a:rPr lang="en-US" sz="1800">
                <a:latin typeface="+mj-lt"/>
                <a:cs typeface="Times New Roman" panose="02020603050405020304" pitchFamily="18" charset="0"/>
              </a:rPr>
              <a:t>:</a:t>
            </a:r>
          </a:p>
          <a:p>
            <a:pPr marL="342900" indent="-342900" algn="just">
              <a:spcBef>
                <a:spcPts val="0"/>
              </a:spcBef>
              <a:buFont typeface="+mj-lt"/>
              <a:buAutoNum type="arabicPeriod"/>
            </a:pPr>
            <a:r>
              <a:rPr lang="en-US" sz="1800">
                <a:latin typeface="+mj-lt"/>
                <a:cs typeface="Times New Roman" panose="02020603050405020304" pitchFamily="18" charset="0"/>
              </a:rPr>
              <a:t>If there are the same articles in different publishers</a:t>
            </a:r>
          </a:p>
          <a:p>
            <a:pPr marL="342900" indent="-342900" algn="just">
              <a:spcBef>
                <a:spcPts val="0"/>
              </a:spcBef>
              <a:buFont typeface="+mj-lt"/>
              <a:buAutoNum type="arabicPeriod"/>
            </a:pPr>
            <a:r>
              <a:rPr lang="en-US" sz="1800">
                <a:latin typeface="+mj-lt"/>
                <a:cs typeface="Times New Roman" panose="02020603050405020304" pitchFamily="18" charset="0"/>
              </a:rPr>
              <a:t>If there is incomplete article information or incorrect parsing.</a:t>
            </a:r>
          </a:p>
          <a:p>
            <a:pPr marL="342900" indent="-342900" algn="just">
              <a:spcBef>
                <a:spcPts val="0"/>
              </a:spcBef>
              <a:buFont typeface="+mj-lt"/>
              <a:buAutoNum type="arabicPeriod"/>
            </a:pPr>
            <a:r>
              <a:rPr lang="en-US" sz="1800">
                <a:latin typeface="+mj-lt"/>
                <a:cs typeface="Times New Roman" panose="02020603050405020304" pitchFamily="18" charset="0"/>
              </a:rPr>
              <a:t>Articles that have been excluded and have four components of the properties specified in the title, keywords or abstract</a:t>
            </a:r>
          </a:p>
          <a:p>
            <a:pPr algn="just">
              <a:spcBef>
                <a:spcPts val="0"/>
              </a:spcBef>
            </a:pPr>
            <a:endParaRPr lang="en-US" sz="1800">
              <a:latin typeface="+mj-lt"/>
              <a:cs typeface="Times New Roman" panose="02020603050405020304" pitchFamily="18" charset="0"/>
            </a:endParaRPr>
          </a:p>
          <a:p>
            <a:pPr algn="just">
              <a:spcBef>
                <a:spcPts val="0"/>
              </a:spcBef>
            </a:pPr>
            <a:endParaRPr lang="en-US" sz="1800">
              <a:latin typeface="+mj-lt"/>
              <a:cs typeface="Times New Roman" panose="02020603050405020304" pitchFamily="18" charset="0"/>
            </a:endParaRPr>
          </a:p>
          <a:p>
            <a:pPr algn="just">
              <a:spcBef>
                <a:spcPts val="0"/>
              </a:spcBef>
            </a:pPr>
            <a:endParaRPr lang="en-US" sz="1800" dirty="0">
              <a:latin typeface="+mj-lt"/>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3E8E12F0-61EA-2974-75AC-AF856A21E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28" y="1722114"/>
            <a:ext cx="5342964" cy="3732755"/>
          </a:xfrm>
          <a:prstGeom prst="rect">
            <a:avLst/>
          </a:prstGeom>
        </p:spPr>
      </p:pic>
    </p:spTree>
    <p:extLst>
      <p:ext uri="{BB962C8B-B14F-4D97-AF65-F5344CB8AC3E}">
        <p14:creationId xmlns:p14="http://schemas.microsoft.com/office/powerpoint/2010/main" val="2167931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C5520-A0E7-7944-B208-0815DDE68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C5B6F-2213-A76D-97B5-1E014FEA70B9}"/>
              </a:ext>
            </a:extLst>
          </p:cNvPr>
          <p:cNvSpPr>
            <a:spLocks noGrp="1"/>
          </p:cNvSpPr>
          <p:nvPr>
            <p:ph type="title"/>
          </p:nvPr>
        </p:nvSpPr>
        <p:spPr/>
        <p:txBody>
          <a:bodyPr/>
          <a:lstStyle/>
          <a:p>
            <a:r>
              <a:rPr lang="en-US" b="1" dirty="0"/>
              <a:t>TOPIK PENELITIAN</a:t>
            </a:r>
          </a:p>
        </p:txBody>
      </p:sp>
      <p:sp>
        <p:nvSpPr>
          <p:cNvPr id="3" name="Content Placeholder 2">
            <a:extLst>
              <a:ext uri="{FF2B5EF4-FFF2-40B4-BE49-F238E27FC236}">
                <a16:creationId xmlns:a16="http://schemas.microsoft.com/office/drawing/2014/main" id="{06E4A34D-54BD-2A9E-0C10-126E3E4611B8}"/>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E022D808-6D5D-4B94-1899-0BAA251E914C}"/>
              </a:ext>
            </a:extLst>
          </p:cNvPr>
          <p:cNvPicPr>
            <a:picLocks noChangeAspect="1"/>
          </p:cNvPicPr>
          <p:nvPr/>
        </p:nvPicPr>
        <p:blipFill>
          <a:blip r:embed="rId2"/>
          <a:stretch>
            <a:fillRect/>
          </a:stretch>
        </p:blipFill>
        <p:spPr>
          <a:xfrm>
            <a:off x="4615220" y="1521178"/>
            <a:ext cx="3600000" cy="2087828"/>
          </a:xfrm>
          <a:prstGeom prst="rect">
            <a:avLst/>
          </a:prstGeom>
        </p:spPr>
      </p:pic>
      <p:pic>
        <p:nvPicPr>
          <p:cNvPr id="7" name="Picture 6">
            <a:extLst>
              <a:ext uri="{FF2B5EF4-FFF2-40B4-BE49-F238E27FC236}">
                <a16:creationId xmlns:a16="http://schemas.microsoft.com/office/drawing/2014/main" id="{9F99D0F3-6B33-4F2E-2F61-BFAF165FF0C7}"/>
              </a:ext>
            </a:extLst>
          </p:cNvPr>
          <p:cNvPicPr>
            <a:picLocks noChangeAspect="1"/>
          </p:cNvPicPr>
          <p:nvPr/>
        </p:nvPicPr>
        <p:blipFill>
          <a:blip r:embed="rId3"/>
          <a:stretch>
            <a:fillRect/>
          </a:stretch>
        </p:blipFill>
        <p:spPr>
          <a:xfrm>
            <a:off x="4615220" y="3902910"/>
            <a:ext cx="3600000" cy="2125015"/>
          </a:xfrm>
          <a:prstGeom prst="rect">
            <a:avLst/>
          </a:prstGeom>
        </p:spPr>
      </p:pic>
      <p:pic>
        <p:nvPicPr>
          <p:cNvPr id="8" name="Picture 7">
            <a:extLst>
              <a:ext uri="{FF2B5EF4-FFF2-40B4-BE49-F238E27FC236}">
                <a16:creationId xmlns:a16="http://schemas.microsoft.com/office/drawing/2014/main" id="{B46162AC-EF09-077B-CEB4-D6BA46B3DF8F}"/>
              </a:ext>
            </a:extLst>
          </p:cNvPr>
          <p:cNvPicPr>
            <a:picLocks noChangeAspect="1"/>
          </p:cNvPicPr>
          <p:nvPr/>
        </p:nvPicPr>
        <p:blipFill>
          <a:blip r:embed="rId4"/>
          <a:stretch>
            <a:fillRect/>
          </a:stretch>
        </p:blipFill>
        <p:spPr>
          <a:xfrm>
            <a:off x="720000" y="1477454"/>
            <a:ext cx="3600000" cy="2261814"/>
          </a:xfrm>
          <a:prstGeom prst="rect">
            <a:avLst/>
          </a:prstGeom>
        </p:spPr>
      </p:pic>
      <p:sp>
        <p:nvSpPr>
          <p:cNvPr id="9" name="TextBox 8">
            <a:extLst>
              <a:ext uri="{FF2B5EF4-FFF2-40B4-BE49-F238E27FC236}">
                <a16:creationId xmlns:a16="http://schemas.microsoft.com/office/drawing/2014/main" id="{D982690B-1EBA-5D39-DF13-6D95CEAB15C0}"/>
              </a:ext>
            </a:extLst>
          </p:cNvPr>
          <p:cNvSpPr txBox="1"/>
          <p:nvPr/>
        </p:nvSpPr>
        <p:spPr>
          <a:xfrm>
            <a:off x="1465943" y="1280210"/>
            <a:ext cx="4331370" cy="276999"/>
          </a:xfrm>
          <a:prstGeom prst="rect">
            <a:avLst/>
          </a:prstGeom>
          <a:noFill/>
        </p:spPr>
        <p:txBody>
          <a:bodyPr wrap="square">
            <a:spAutoFit/>
          </a:bodyPr>
          <a:lstStyle/>
          <a:p>
            <a:pPr algn="just">
              <a:spcBef>
                <a:spcPts val="0"/>
              </a:spcBef>
            </a:pPr>
            <a:r>
              <a:rPr lang="en-US" sz="1200" dirty="0">
                <a:cs typeface="Times New Roman" panose="02020603050405020304" pitchFamily="18" charset="0"/>
              </a:rPr>
              <a:t>The most used </a:t>
            </a:r>
            <a:r>
              <a:rPr lang="en-US" sz="1200" b="1" dirty="0">
                <a:cs typeface="Times New Roman" panose="02020603050405020304" pitchFamily="18" charset="0"/>
              </a:rPr>
              <a:t>approach</a:t>
            </a:r>
            <a:r>
              <a:rPr lang="en-US" sz="1200" dirty="0">
                <a:cs typeface="Times New Roman" panose="02020603050405020304" pitchFamily="18" charset="0"/>
              </a:rPr>
              <a:t> in papers</a:t>
            </a:r>
            <a:endParaRPr lang="en-US" sz="1200" dirty="0"/>
          </a:p>
        </p:txBody>
      </p:sp>
      <p:sp>
        <p:nvSpPr>
          <p:cNvPr id="10" name="TextBox 9">
            <a:extLst>
              <a:ext uri="{FF2B5EF4-FFF2-40B4-BE49-F238E27FC236}">
                <a16:creationId xmlns:a16="http://schemas.microsoft.com/office/drawing/2014/main" id="{3211BD97-565A-EB6E-E44A-8B004DEA3718}"/>
              </a:ext>
            </a:extLst>
          </p:cNvPr>
          <p:cNvSpPr txBox="1"/>
          <p:nvPr/>
        </p:nvSpPr>
        <p:spPr>
          <a:xfrm>
            <a:off x="1358738" y="3656373"/>
            <a:ext cx="4212515" cy="276999"/>
          </a:xfrm>
          <a:prstGeom prst="rect">
            <a:avLst/>
          </a:prstGeom>
          <a:noFill/>
        </p:spPr>
        <p:txBody>
          <a:bodyPr wrap="square">
            <a:spAutoFit/>
          </a:bodyPr>
          <a:lstStyle/>
          <a:p>
            <a:pPr algn="just">
              <a:spcBef>
                <a:spcPts val="0"/>
              </a:spcBef>
            </a:pPr>
            <a:r>
              <a:rPr lang="en-US" sz="1200" dirty="0">
                <a:cs typeface="Times New Roman" panose="02020603050405020304" pitchFamily="18" charset="0"/>
              </a:rPr>
              <a:t>The most used </a:t>
            </a:r>
            <a:r>
              <a:rPr lang="en-US" sz="1200" b="1" dirty="0">
                <a:cs typeface="Times New Roman" panose="02020603050405020304" pitchFamily="18" charset="0"/>
              </a:rPr>
              <a:t>metrics</a:t>
            </a:r>
            <a:r>
              <a:rPr lang="en-US" sz="1200" dirty="0">
                <a:cs typeface="Times New Roman" panose="02020603050405020304" pitchFamily="18" charset="0"/>
              </a:rPr>
              <a:t> in LEACH</a:t>
            </a:r>
            <a:endParaRPr lang="en-US" sz="1200" dirty="0"/>
          </a:p>
        </p:txBody>
      </p:sp>
      <p:sp>
        <p:nvSpPr>
          <p:cNvPr id="11" name="TextBox 10">
            <a:extLst>
              <a:ext uri="{FF2B5EF4-FFF2-40B4-BE49-F238E27FC236}">
                <a16:creationId xmlns:a16="http://schemas.microsoft.com/office/drawing/2014/main" id="{76F58B4D-E776-02D8-FF37-5108DA402814}"/>
              </a:ext>
            </a:extLst>
          </p:cNvPr>
          <p:cNvSpPr txBox="1"/>
          <p:nvPr/>
        </p:nvSpPr>
        <p:spPr>
          <a:xfrm>
            <a:off x="5039999" y="3668797"/>
            <a:ext cx="4331370" cy="276999"/>
          </a:xfrm>
          <a:prstGeom prst="rect">
            <a:avLst/>
          </a:prstGeom>
          <a:noFill/>
        </p:spPr>
        <p:txBody>
          <a:bodyPr wrap="square">
            <a:spAutoFit/>
          </a:bodyPr>
          <a:lstStyle/>
          <a:p>
            <a:pPr algn="just">
              <a:spcBef>
                <a:spcPts val="0"/>
              </a:spcBef>
            </a:pPr>
            <a:r>
              <a:rPr lang="en-US" sz="1200" dirty="0">
                <a:cs typeface="Times New Roman" panose="02020603050405020304" pitchFamily="18" charset="0"/>
              </a:rPr>
              <a:t>The most used RL </a:t>
            </a:r>
            <a:r>
              <a:rPr lang="en-US" sz="1200" b="1" dirty="0">
                <a:cs typeface="Times New Roman" panose="02020603050405020304" pitchFamily="18" charset="0"/>
              </a:rPr>
              <a:t>approach</a:t>
            </a:r>
            <a:r>
              <a:rPr lang="en-US" sz="1200" dirty="0">
                <a:cs typeface="Times New Roman" panose="02020603050405020304" pitchFamily="18" charset="0"/>
              </a:rPr>
              <a:t> in papers</a:t>
            </a:r>
            <a:endParaRPr lang="en-US" sz="1200" dirty="0"/>
          </a:p>
        </p:txBody>
      </p:sp>
      <p:sp>
        <p:nvSpPr>
          <p:cNvPr id="12" name="TextBox 11">
            <a:extLst>
              <a:ext uri="{FF2B5EF4-FFF2-40B4-BE49-F238E27FC236}">
                <a16:creationId xmlns:a16="http://schemas.microsoft.com/office/drawing/2014/main" id="{E7F97402-77CC-442C-C523-F4CB257ECE2C}"/>
              </a:ext>
            </a:extLst>
          </p:cNvPr>
          <p:cNvSpPr txBox="1"/>
          <p:nvPr/>
        </p:nvSpPr>
        <p:spPr>
          <a:xfrm>
            <a:off x="4615220" y="1269305"/>
            <a:ext cx="4212515" cy="276999"/>
          </a:xfrm>
          <a:prstGeom prst="rect">
            <a:avLst/>
          </a:prstGeom>
          <a:noFill/>
        </p:spPr>
        <p:txBody>
          <a:bodyPr wrap="square">
            <a:spAutoFit/>
          </a:bodyPr>
          <a:lstStyle/>
          <a:p>
            <a:pPr algn="just">
              <a:spcBef>
                <a:spcPts val="0"/>
              </a:spcBef>
            </a:pPr>
            <a:r>
              <a:rPr lang="en-US" sz="1200" dirty="0">
                <a:cs typeface="Times New Roman" panose="02020603050405020304" pitchFamily="18" charset="0"/>
              </a:rPr>
              <a:t>The most used </a:t>
            </a:r>
            <a:r>
              <a:rPr lang="en-US" sz="1200" b="1" dirty="0">
                <a:cs typeface="Times New Roman" panose="02020603050405020304" pitchFamily="18" charset="0"/>
              </a:rPr>
              <a:t>RL approach</a:t>
            </a:r>
            <a:r>
              <a:rPr lang="en-US" sz="1200" dirty="0">
                <a:cs typeface="Times New Roman" panose="02020603050405020304" pitchFamily="18" charset="0"/>
              </a:rPr>
              <a:t> in </a:t>
            </a:r>
            <a:r>
              <a:rPr lang="en-US" sz="1200" b="1" dirty="0">
                <a:cs typeface="Times New Roman" panose="02020603050405020304" pitchFamily="18" charset="0"/>
              </a:rPr>
              <a:t>LEACH</a:t>
            </a:r>
            <a:r>
              <a:rPr lang="en-US" sz="1200" dirty="0">
                <a:cs typeface="Times New Roman" panose="02020603050405020304" pitchFamily="18" charset="0"/>
              </a:rPr>
              <a:t> protocol routing.</a:t>
            </a:r>
            <a:endParaRPr lang="en-US" sz="1200" dirty="0"/>
          </a:p>
        </p:txBody>
      </p:sp>
      <p:sp>
        <p:nvSpPr>
          <p:cNvPr id="13" name="TextBox 12">
            <a:extLst>
              <a:ext uri="{FF2B5EF4-FFF2-40B4-BE49-F238E27FC236}">
                <a16:creationId xmlns:a16="http://schemas.microsoft.com/office/drawing/2014/main" id="{2363D05B-8B73-5663-0E99-530B72339E10}"/>
              </a:ext>
            </a:extLst>
          </p:cNvPr>
          <p:cNvSpPr txBox="1"/>
          <p:nvPr/>
        </p:nvSpPr>
        <p:spPr>
          <a:xfrm>
            <a:off x="8215220" y="1560370"/>
            <a:ext cx="3528109" cy="4031873"/>
          </a:xfrm>
          <a:prstGeom prst="rect">
            <a:avLst/>
          </a:prstGeom>
          <a:noFill/>
        </p:spPr>
        <p:txBody>
          <a:bodyPr wrap="square">
            <a:spAutoFit/>
          </a:bodyPr>
          <a:lstStyle/>
          <a:p>
            <a:pPr marL="342900" indent="-342900">
              <a:spcBef>
                <a:spcPts val="0"/>
              </a:spcBef>
              <a:buFont typeface="+mj-lt"/>
              <a:buAutoNum type="arabicPeriod"/>
            </a:pPr>
            <a:r>
              <a:rPr lang="en-US" sz="1600" dirty="0">
                <a:cs typeface="Times New Roman" panose="02020603050405020304" pitchFamily="18" charset="0"/>
              </a:rPr>
              <a:t>There is currently a </a:t>
            </a:r>
            <a:r>
              <a:rPr lang="en-US" sz="1600" b="1" dirty="0">
                <a:cs typeface="Times New Roman" panose="02020603050405020304" pitchFamily="18" charset="0"/>
              </a:rPr>
              <a:t>gap</a:t>
            </a:r>
            <a:r>
              <a:rPr lang="en-US" sz="1600" dirty="0">
                <a:cs typeface="Times New Roman" panose="02020603050405020304" pitchFamily="18" charset="0"/>
              </a:rPr>
              <a:t> in research regarding the implementation of </a:t>
            </a:r>
            <a:r>
              <a:rPr lang="en-US" sz="1600" b="1" dirty="0">
                <a:cs typeface="Times New Roman" panose="02020603050405020304" pitchFamily="18" charset="0"/>
              </a:rPr>
              <a:t>Deep Q-Network (DQN) </a:t>
            </a:r>
            <a:r>
              <a:rPr lang="en-US" sz="1600" dirty="0">
                <a:cs typeface="Times New Roman" panose="02020603050405020304" pitchFamily="18" charset="0"/>
              </a:rPr>
              <a:t>algorithms in </a:t>
            </a:r>
            <a:r>
              <a:rPr lang="en-US" sz="1600" b="1" dirty="0">
                <a:cs typeface="Times New Roman" panose="02020603050405020304" pitchFamily="18" charset="0"/>
              </a:rPr>
              <a:t>LEACH protocol </a:t>
            </a:r>
            <a:r>
              <a:rPr lang="en-US" sz="1600" dirty="0">
                <a:cs typeface="Times New Roman" panose="02020603050405020304" pitchFamily="18" charset="0"/>
              </a:rPr>
              <a:t>. </a:t>
            </a:r>
          </a:p>
          <a:p>
            <a:pPr marL="342900" indent="-342900">
              <a:spcBef>
                <a:spcPts val="0"/>
              </a:spcBef>
              <a:buFont typeface="+mj-lt"/>
              <a:buAutoNum type="arabicPeriod"/>
            </a:pPr>
            <a:r>
              <a:rPr lang="en-US" sz="1600" dirty="0"/>
              <a:t>There is a lack of studies exploring of how </a:t>
            </a:r>
            <a:r>
              <a:rPr lang="en-US" sz="1600" b="1" dirty="0"/>
              <a:t>DQN</a:t>
            </a:r>
            <a:r>
              <a:rPr lang="en-US" sz="1600" dirty="0"/>
              <a:t> can optimize </a:t>
            </a:r>
            <a:r>
              <a:rPr lang="en-US" sz="1600" b="1" dirty="0"/>
              <a:t>intra-cluster</a:t>
            </a:r>
            <a:r>
              <a:rPr lang="en-US" sz="1600" dirty="0"/>
              <a:t> and </a:t>
            </a:r>
            <a:r>
              <a:rPr lang="en-US" sz="1600" b="1" dirty="0"/>
              <a:t>inter-cluster</a:t>
            </a:r>
            <a:r>
              <a:rPr lang="en-US" sz="1600" dirty="0"/>
              <a:t> communication for data aggregation.</a:t>
            </a:r>
          </a:p>
          <a:p>
            <a:pPr marL="342900" indent="-342900">
              <a:spcBef>
                <a:spcPts val="0"/>
              </a:spcBef>
              <a:buFont typeface="+mj-lt"/>
              <a:buAutoNum type="arabicPeriod"/>
            </a:pPr>
            <a:r>
              <a:rPr lang="en-US" sz="1600" dirty="0"/>
              <a:t>There is a lack of studies that explore the application of </a:t>
            </a:r>
            <a:r>
              <a:rPr lang="en-US" sz="1600" b="1" dirty="0"/>
              <a:t>DQN</a:t>
            </a:r>
            <a:r>
              <a:rPr lang="en-US" sz="1600" dirty="0"/>
              <a:t> in the LEACH protocol, especially when compared to other optimization techniques, such as </a:t>
            </a:r>
            <a:r>
              <a:rPr lang="en-US" sz="1600" b="1" dirty="0"/>
              <a:t>PPO</a:t>
            </a:r>
            <a:r>
              <a:rPr lang="en-US" sz="1600" dirty="0"/>
              <a:t> and </a:t>
            </a:r>
            <a:r>
              <a:rPr lang="en-US" sz="1600" b="1" dirty="0"/>
              <a:t>Q-learning</a:t>
            </a:r>
            <a:r>
              <a:rPr lang="en-US" sz="1600" dirty="0"/>
              <a:t>.</a:t>
            </a:r>
          </a:p>
        </p:txBody>
      </p:sp>
      <p:pic>
        <p:nvPicPr>
          <p:cNvPr id="14" name="Picture 13">
            <a:extLst>
              <a:ext uri="{FF2B5EF4-FFF2-40B4-BE49-F238E27FC236}">
                <a16:creationId xmlns:a16="http://schemas.microsoft.com/office/drawing/2014/main" id="{1F1C80B5-BF6D-7319-CDF0-248A8202404F}"/>
              </a:ext>
            </a:extLst>
          </p:cNvPr>
          <p:cNvPicPr>
            <a:picLocks noChangeAspect="1"/>
          </p:cNvPicPr>
          <p:nvPr/>
        </p:nvPicPr>
        <p:blipFill>
          <a:blip r:embed="rId5"/>
          <a:stretch>
            <a:fillRect/>
          </a:stretch>
        </p:blipFill>
        <p:spPr>
          <a:xfrm>
            <a:off x="720000" y="3902910"/>
            <a:ext cx="3600000" cy="2274141"/>
          </a:xfrm>
          <a:prstGeom prst="rect">
            <a:avLst/>
          </a:prstGeom>
        </p:spPr>
      </p:pic>
    </p:spTree>
    <p:extLst>
      <p:ext uri="{BB962C8B-B14F-4D97-AF65-F5344CB8AC3E}">
        <p14:creationId xmlns:p14="http://schemas.microsoft.com/office/powerpoint/2010/main" val="21921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D68B5-1A33-D3AA-C0AE-2BC70BA35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96F07-F83D-7DCE-F694-05C5E7E4A1CD}"/>
              </a:ext>
            </a:extLst>
          </p:cNvPr>
          <p:cNvSpPr>
            <a:spLocks noGrp="1"/>
          </p:cNvSpPr>
          <p:nvPr>
            <p:ph type="title"/>
          </p:nvPr>
        </p:nvSpPr>
        <p:spPr/>
        <p:txBody>
          <a:bodyPr/>
          <a:lstStyle/>
          <a:p>
            <a:r>
              <a:rPr lang="en-US" b="1" dirty="0"/>
              <a:t>METODOLOGI</a:t>
            </a:r>
          </a:p>
        </p:txBody>
      </p:sp>
      <p:sp>
        <p:nvSpPr>
          <p:cNvPr id="9" name="Rectangle 8">
            <a:extLst>
              <a:ext uri="{FF2B5EF4-FFF2-40B4-BE49-F238E27FC236}">
                <a16:creationId xmlns:a16="http://schemas.microsoft.com/office/drawing/2014/main" id="{3D57ED12-83BB-34ED-09C6-8529C5EBBC62}"/>
              </a:ext>
            </a:extLst>
          </p:cNvPr>
          <p:cNvSpPr txBox="1">
            <a:spLocks noChangeArrowheads="1"/>
          </p:cNvSpPr>
          <p:nvPr/>
        </p:nvSpPr>
        <p:spPr>
          <a:xfrm>
            <a:off x="1028701" y="1464715"/>
            <a:ext cx="10953094" cy="48021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fontAlgn="auto">
              <a:spcBef>
                <a:spcPts val="0"/>
              </a:spcBef>
              <a:spcAft>
                <a:spcPts val="0"/>
              </a:spcAft>
              <a:buFont typeface="Arial" panose="020B0604020202020204" pitchFamily="34" charset="0"/>
              <a:buChar char="•"/>
            </a:pPr>
            <a:r>
              <a:rPr lang="en-US" altLang="en-US" sz="1700" b="1" dirty="0">
                <a:solidFill>
                  <a:schemeClr val="tx1"/>
                </a:solidFill>
              </a:rPr>
              <a:t>Literature review</a:t>
            </a:r>
          </a:p>
          <a:p>
            <a:pPr marL="701675" indent="-342900" algn="just" fontAlgn="auto">
              <a:spcBef>
                <a:spcPts val="0"/>
              </a:spcBef>
              <a:spcAft>
                <a:spcPts val="0"/>
              </a:spcAft>
              <a:buFont typeface="+mj-lt"/>
              <a:buAutoNum type="arabicPeriod"/>
            </a:pPr>
            <a:r>
              <a:rPr lang="en-US" altLang="en-US" sz="1700" i="1" dirty="0">
                <a:solidFill>
                  <a:schemeClr val="tx1"/>
                </a:solidFill>
              </a:rPr>
              <a:t>Exploring Machine Learning Approaches for Solving Wave Equations: A Review, Trends and Challenges”</a:t>
            </a:r>
          </a:p>
          <a:p>
            <a:pPr marL="342900" indent="-342900" algn="just" fontAlgn="auto">
              <a:spcBef>
                <a:spcPts val="0"/>
              </a:spcBef>
              <a:spcAft>
                <a:spcPts val="0"/>
              </a:spcAft>
              <a:buFont typeface="Arial" panose="020B0604020202020204" pitchFamily="34" charset="0"/>
              <a:buChar char="•"/>
            </a:pPr>
            <a:r>
              <a:rPr lang="en-US" altLang="en-US" sz="1700" b="1" dirty="0">
                <a:solidFill>
                  <a:schemeClr val="tx1"/>
                </a:solidFill>
              </a:rPr>
              <a:t>Supervised Learning Approach</a:t>
            </a:r>
          </a:p>
          <a:p>
            <a:pPr marL="701675" indent="-342900" algn="just" fontAlgn="auto">
              <a:spcBef>
                <a:spcPts val="0"/>
              </a:spcBef>
              <a:spcAft>
                <a:spcPts val="0"/>
              </a:spcAft>
              <a:buFont typeface="+mj-lt"/>
              <a:buAutoNum type="arabicPeriod"/>
            </a:pPr>
            <a:r>
              <a:rPr lang="en-US" altLang="en-US" sz="1700" i="1" dirty="0">
                <a:solidFill>
                  <a:schemeClr val="tx1"/>
                </a:solidFill>
              </a:rPr>
              <a:t>Deep Neural Networks for Wave Equation Approximation: A Novel Machine Learning Approach</a:t>
            </a:r>
          </a:p>
          <a:p>
            <a:pPr marL="701675" indent="-342900" algn="just" fontAlgn="auto">
              <a:spcBef>
                <a:spcPts val="0"/>
              </a:spcBef>
              <a:spcAft>
                <a:spcPts val="0"/>
              </a:spcAft>
              <a:buFont typeface="+mj-lt"/>
              <a:buAutoNum type="arabicPeriod"/>
            </a:pPr>
            <a:r>
              <a:rPr lang="en-US" altLang="en-US" sz="1700" i="1" dirty="0">
                <a:solidFill>
                  <a:schemeClr val="tx1"/>
                </a:solidFill>
              </a:rPr>
              <a:t>Solving Wave Equations with Supervised Learning: A Convolutional Neural Network Approach </a:t>
            </a:r>
            <a:r>
              <a:rPr lang="en-US" altLang="en-US" sz="1700" dirty="0">
                <a:solidFill>
                  <a:schemeClr val="tx1"/>
                </a:solidFill>
              </a:rPr>
              <a:t>]</a:t>
            </a:r>
            <a:endParaRPr lang="en-US" altLang="en-US" sz="1700" i="1" dirty="0">
              <a:solidFill>
                <a:schemeClr val="tx1"/>
              </a:solidFill>
            </a:endParaRPr>
          </a:p>
          <a:p>
            <a:pPr marL="701675" indent="-342900" algn="just" fontAlgn="auto">
              <a:spcBef>
                <a:spcPts val="0"/>
              </a:spcBef>
              <a:spcAft>
                <a:spcPts val="0"/>
              </a:spcAft>
              <a:buFont typeface="+mj-lt"/>
              <a:buAutoNum type="arabicPeriod"/>
            </a:pPr>
            <a:r>
              <a:rPr lang="en-US" altLang="en-US" sz="1700" i="1" dirty="0">
                <a:solidFill>
                  <a:schemeClr val="tx1"/>
                </a:solidFill>
              </a:rPr>
              <a:t>Solving Wave Equations with Graph Neural Networks: Modeling Complex Spatial Dependencies</a:t>
            </a:r>
          </a:p>
          <a:p>
            <a:pPr marL="342900" indent="-342900" algn="just" fontAlgn="auto">
              <a:spcBef>
                <a:spcPts val="0"/>
              </a:spcBef>
              <a:spcAft>
                <a:spcPts val="0"/>
              </a:spcAft>
              <a:buFont typeface="Arial" panose="020B0604020202020204" pitchFamily="34" charset="0"/>
              <a:buChar char="•"/>
            </a:pPr>
            <a:r>
              <a:rPr lang="en-US" altLang="en-US" sz="1700" b="1" dirty="0">
                <a:solidFill>
                  <a:schemeClr val="tx1"/>
                </a:solidFill>
              </a:rPr>
              <a:t>Semi-Supervised Approach</a:t>
            </a:r>
          </a:p>
          <a:p>
            <a:pPr marL="701675" indent="-342900" algn="just" fontAlgn="auto">
              <a:spcBef>
                <a:spcPts val="0"/>
              </a:spcBef>
              <a:spcAft>
                <a:spcPts val="0"/>
              </a:spcAft>
              <a:buFont typeface="+mj-lt"/>
              <a:buAutoNum type="arabicPeriod"/>
            </a:pPr>
            <a:r>
              <a:rPr lang="en-US" altLang="en-US" sz="1700" dirty="0">
                <a:solidFill>
                  <a:schemeClr val="tx1"/>
                </a:solidFill>
              </a:rPr>
              <a:t>Semi-Supervised Learning for Efficient Wave Equation Modeling: Leveraging Unlabeled Data in Physics-Informed Models</a:t>
            </a:r>
          </a:p>
          <a:p>
            <a:pPr marL="342900" indent="-342900" algn="just" fontAlgn="auto">
              <a:spcBef>
                <a:spcPts val="0"/>
              </a:spcBef>
              <a:spcAft>
                <a:spcPts val="0"/>
              </a:spcAft>
              <a:buFont typeface="Arial" panose="020B0604020202020204" pitchFamily="34" charset="0"/>
              <a:buChar char="•"/>
            </a:pPr>
            <a:r>
              <a:rPr lang="en-US" altLang="en-US" sz="1700" b="1" dirty="0">
                <a:solidFill>
                  <a:schemeClr val="tx1"/>
                </a:solidFill>
              </a:rPr>
              <a:t>Reinforcement Learning Approach</a:t>
            </a:r>
          </a:p>
          <a:p>
            <a:pPr marL="701675" indent="-342900" algn="just" fontAlgn="auto">
              <a:spcBef>
                <a:spcPts val="0"/>
              </a:spcBef>
              <a:spcAft>
                <a:spcPts val="0"/>
              </a:spcAft>
              <a:buFont typeface="+mj-lt"/>
              <a:buAutoNum type="arabicPeriod"/>
            </a:pPr>
            <a:r>
              <a:rPr lang="en-US" altLang="en-US" sz="1700" i="1" dirty="0">
                <a:solidFill>
                  <a:schemeClr val="tx1"/>
                </a:solidFill>
              </a:rPr>
              <a:t>Reinforcement Learning for Real-Time Adaptation in Solving Wave Equations: A Novel Framework</a:t>
            </a:r>
          </a:p>
          <a:p>
            <a:pPr marL="342900" indent="-342900" algn="just" fontAlgn="auto">
              <a:spcBef>
                <a:spcPts val="0"/>
              </a:spcBef>
              <a:spcAft>
                <a:spcPts val="0"/>
              </a:spcAft>
              <a:buFont typeface="Arial" panose="020B0604020202020204" pitchFamily="34" charset="0"/>
              <a:buChar char="•"/>
            </a:pPr>
            <a:r>
              <a:rPr lang="en-US" altLang="en-US" sz="1700" b="1" dirty="0">
                <a:solidFill>
                  <a:schemeClr val="tx1"/>
                </a:solidFill>
              </a:rPr>
              <a:t>Study parametric optimization based approach</a:t>
            </a:r>
          </a:p>
          <a:p>
            <a:pPr marL="701675" indent="-342900" algn="just" fontAlgn="auto">
              <a:spcBef>
                <a:spcPts val="0"/>
              </a:spcBef>
              <a:spcAft>
                <a:spcPts val="0"/>
              </a:spcAft>
              <a:buFont typeface="+mj-lt"/>
              <a:buAutoNum type="arabicPeriod"/>
            </a:pPr>
            <a:r>
              <a:rPr lang="en-US" altLang="en-US" sz="1700" i="1" dirty="0">
                <a:solidFill>
                  <a:schemeClr val="tx1"/>
                </a:solidFill>
              </a:rPr>
              <a:t>Optimizing Hyperparameters for Physics-Informed Neural Networks in Wave Equation Solutions Using Gradient-Based Optimization</a:t>
            </a:r>
          </a:p>
          <a:p>
            <a:pPr marL="342900" indent="-342900" algn="just" fontAlgn="auto">
              <a:spcBef>
                <a:spcPts val="0"/>
              </a:spcBef>
              <a:spcAft>
                <a:spcPts val="0"/>
              </a:spcAft>
              <a:buFont typeface="Arial" panose="020B0604020202020204" pitchFamily="34" charset="0"/>
              <a:buChar char="•"/>
            </a:pPr>
            <a:endParaRPr lang="en-US" altLang="en-US" sz="1700" dirty="0">
              <a:solidFill>
                <a:schemeClr val="tx1"/>
              </a:solidFill>
            </a:endParaRPr>
          </a:p>
        </p:txBody>
      </p:sp>
    </p:spTree>
    <p:extLst>
      <p:ext uri="{BB962C8B-B14F-4D97-AF65-F5344CB8AC3E}">
        <p14:creationId xmlns:p14="http://schemas.microsoft.com/office/powerpoint/2010/main" val="1452736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72979-DC5D-0DD1-3163-6E29835052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A33F1-EA28-59DC-D864-6D5CA5FE0288}"/>
              </a:ext>
            </a:extLst>
          </p:cNvPr>
          <p:cNvSpPr>
            <a:spLocks noGrp="1"/>
          </p:cNvSpPr>
          <p:nvPr>
            <p:ph type="title"/>
          </p:nvPr>
        </p:nvSpPr>
        <p:spPr/>
        <p:txBody>
          <a:bodyPr/>
          <a:lstStyle/>
          <a:p>
            <a:r>
              <a:rPr lang="en-US" b="1" dirty="0"/>
              <a:t>TOPIK PENELITIAN</a:t>
            </a:r>
          </a:p>
        </p:txBody>
      </p:sp>
      <p:pic>
        <p:nvPicPr>
          <p:cNvPr id="2052" name="Picture 4" descr="Directed and Edge-Weighted Graphs">
            <a:extLst>
              <a:ext uri="{FF2B5EF4-FFF2-40B4-BE49-F238E27FC236}">
                <a16:creationId xmlns:a16="http://schemas.microsoft.com/office/drawing/2014/main" id="{1651F1C8-59E7-436A-FB5B-BA1CA41E9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14" y="1516488"/>
            <a:ext cx="4635063" cy="30957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ouble deep Q-network (DQN) based reinforcement learning (DARLING) for... |  Download Scientific Diagram">
            <a:extLst>
              <a:ext uri="{FF2B5EF4-FFF2-40B4-BE49-F238E27FC236}">
                <a16:creationId xmlns:a16="http://schemas.microsoft.com/office/drawing/2014/main" id="{6E83A2DC-64D0-ED8D-358B-37D437064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308" y="1690688"/>
            <a:ext cx="5490144" cy="240274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13CAB37-6643-0A93-E98E-C9B87A6BFB27}"/>
              </a:ext>
            </a:extLst>
          </p:cNvPr>
          <p:cNvSpPr txBox="1"/>
          <p:nvPr/>
        </p:nvSpPr>
        <p:spPr>
          <a:xfrm>
            <a:off x="755822" y="4442986"/>
            <a:ext cx="4212515" cy="338554"/>
          </a:xfrm>
          <a:prstGeom prst="rect">
            <a:avLst/>
          </a:prstGeom>
          <a:noFill/>
        </p:spPr>
        <p:txBody>
          <a:bodyPr wrap="square">
            <a:spAutoFit/>
          </a:bodyPr>
          <a:lstStyle/>
          <a:p>
            <a:pPr algn="ctr">
              <a:spcBef>
                <a:spcPts val="0"/>
              </a:spcBef>
            </a:pPr>
            <a:r>
              <a:rPr lang="en-US" sz="1600" b="1" dirty="0">
                <a:cs typeface="Times New Roman" panose="02020603050405020304" pitchFamily="18" charset="0"/>
              </a:rPr>
              <a:t>Graph Neural Network</a:t>
            </a:r>
            <a:endParaRPr lang="en-US" sz="1600" b="1" dirty="0"/>
          </a:p>
        </p:txBody>
      </p:sp>
      <p:sp>
        <p:nvSpPr>
          <p:cNvPr id="16" name="TextBox 15">
            <a:extLst>
              <a:ext uri="{FF2B5EF4-FFF2-40B4-BE49-F238E27FC236}">
                <a16:creationId xmlns:a16="http://schemas.microsoft.com/office/drawing/2014/main" id="{BDE0EB64-C048-1748-E477-545CEC313ACD}"/>
              </a:ext>
            </a:extLst>
          </p:cNvPr>
          <p:cNvSpPr txBox="1"/>
          <p:nvPr/>
        </p:nvSpPr>
        <p:spPr>
          <a:xfrm>
            <a:off x="7075692" y="1347211"/>
            <a:ext cx="4212515" cy="338554"/>
          </a:xfrm>
          <a:prstGeom prst="rect">
            <a:avLst/>
          </a:prstGeom>
          <a:noFill/>
        </p:spPr>
        <p:txBody>
          <a:bodyPr wrap="square">
            <a:spAutoFit/>
          </a:bodyPr>
          <a:lstStyle/>
          <a:p>
            <a:pPr algn="ctr">
              <a:spcBef>
                <a:spcPts val="0"/>
              </a:spcBef>
            </a:pPr>
            <a:r>
              <a:rPr lang="en-US" sz="1600" b="1" dirty="0">
                <a:cs typeface="Times New Roman" panose="02020603050405020304" pitchFamily="18" charset="0"/>
              </a:rPr>
              <a:t>Deep Reinforcement Learning</a:t>
            </a:r>
            <a:endParaRPr lang="en-US" sz="1600" b="1" dirty="0"/>
          </a:p>
        </p:txBody>
      </p:sp>
      <p:pic>
        <p:nvPicPr>
          <p:cNvPr id="2056" name="Picture 8" descr="A cluster-based trusted routing method using fire hawk optimizer (FHO) in wireless  sensor networks (WSNs) | Scientific Reports">
            <a:extLst>
              <a:ext uri="{FF2B5EF4-FFF2-40B4-BE49-F238E27FC236}">
                <a16:creationId xmlns:a16="http://schemas.microsoft.com/office/drawing/2014/main" id="{0AA66AEC-A3E7-65D8-4647-21CF3FB6CC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2606" y="4183651"/>
            <a:ext cx="3585403" cy="2504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E6C989F-2221-920E-39A4-E659DFE904B7}"/>
              </a:ext>
            </a:extLst>
          </p:cNvPr>
          <p:cNvCxnSpPr/>
          <p:nvPr/>
        </p:nvCxnSpPr>
        <p:spPr>
          <a:xfrm>
            <a:off x="5353969" y="2938692"/>
            <a:ext cx="548640"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E3B8427-03EF-1821-0AA3-0F36D75E3D30}"/>
              </a:ext>
            </a:extLst>
          </p:cNvPr>
          <p:cNvCxnSpPr>
            <a:cxnSpLocks/>
          </p:cNvCxnSpPr>
          <p:nvPr/>
        </p:nvCxnSpPr>
        <p:spPr>
          <a:xfrm flipH="1">
            <a:off x="8141313" y="4183651"/>
            <a:ext cx="1040636" cy="1164012"/>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BEA65126-1F7A-B80E-1F4C-002DBD1079E8}"/>
              </a:ext>
            </a:extLst>
          </p:cNvPr>
          <p:cNvSpPr txBox="1"/>
          <p:nvPr/>
        </p:nvSpPr>
        <p:spPr>
          <a:xfrm>
            <a:off x="7297460" y="5806750"/>
            <a:ext cx="4212515" cy="338554"/>
          </a:xfrm>
          <a:prstGeom prst="rect">
            <a:avLst/>
          </a:prstGeom>
          <a:noFill/>
        </p:spPr>
        <p:txBody>
          <a:bodyPr wrap="square">
            <a:spAutoFit/>
          </a:bodyPr>
          <a:lstStyle/>
          <a:p>
            <a:pPr algn="ctr">
              <a:spcBef>
                <a:spcPts val="0"/>
              </a:spcBef>
            </a:pPr>
            <a:r>
              <a:rPr lang="en-US" sz="1600" b="1" dirty="0">
                <a:cs typeface="Times New Roman" panose="02020603050405020304" pitchFamily="18" charset="0"/>
              </a:rPr>
              <a:t>Routing Path</a:t>
            </a:r>
            <a:endParaRPr lang="en-US" sz="1600" b="1" dirty="0"/>
          </a:p>
        </p:txBody>
      </p:sp>
    </p:spTree>
    <p:extLst>
      <p:ext uri="{BB962C8B-B14F-4D97-AF65-F5344CB8AC3E}">
        <p14:creationId xmlns:p14="http://schemas.microsoft.com/office/powerpoint/2010/main" val="234864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9F374-DE6F-B354-3826-FA4A918F2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F0D8C5-25BC-84BD-45EC-E0B29D441677}"/>
              </a:ext>
            </a:extLst>
          </p:cNvPr>
          <p:cNvSpPr>
            <a:spLocks noGrp="1"/>
          </p:cNvSpPr>
          <p:nvPr>
            <p:ph type="ctrTitle"/>
          </p:nvPr>
        </p:nvSpPr>
        <p:spPr/>
        <p:txBody>
          <a:bodyPr>
            <a:normAutofit/>
          </a:bodyPr>
          <a:lstStyle/>
          <a:p>
            <a:r>
              <a:rPr lang="en-US" sz="5400" b="1" dirty="0"/>
              <a:t>TOPIK #1</a:t>
            </a:r>
            <a:br>
              <a:rPr lang="en-US" sz="5400" b="1" dirty="0"/>
            </a:br>
            <a:r>
              <a:rPr lang="en-US" sz="5400" b="1" dirty="0"/>
              <a:t>SOLAR PANEL</a:t>
            </a:r>
          </a:p>
        </p:txBody>
      </p:sp>
      <p:sp>
        <p:nvSpPr>
          <p:cNvPr id="3" name="Subtitle 2">
            <a:extLst>
              <a:ext uri="{FF2B5EF4-FFF2-40B4-BE49-F238E27FC236}">
                <a16:creationId xmlns:a16="http://schemas.microsoft.com/office/drawing/2014/main" id="{1D88E92A-5D3D-2C0E-2E26-E88B82C2842D}"/>
              </a:ext>
            </a:extLst>
          </p:cNvPr>
          <p:cNvSpPr>
            <a:spLocks noGrp="1"/>
          </p:cNvSpPr>
          <p:nvPr>
            <p:ph type="subTitle" idx="1"/>
          </p:nvPr>
        </p:nvSpPr>
        <p:spPr/>
        <p:txBody>
          <a:bodyPr/>
          <a:lstStyle/>
          <a:p>
            <a:r>
              <a:rPr lang="en-US" dirty="0"/>
              <a:t>Overview</a:t>
            </a:r>
          </a:p>
          <a:p>
            <a:endParaRPr lang="en-US" dirty="0"/>
          </a:p>
        </p:txBody>
      </p:sp>
    </p:spTree>
    <p:extLst>
      <p:ext uri="{BB962C8B-B14F-4D97-AF65-F5344CB8AC3E}">
        <p14:creationId xmlns:p14="http://schemas.microsoft.com/office/powerpoint/2010/main" val="3203669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4693F-C0C4-E376-2EF4-9EC73ECEB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A2CB47-59CF-DF06-5CA7-EA6EABE5E760}"/>
              </a:ext>
            </a:extLst>
          </p:cNvPr>
          <p:cNvSpPr>
            <a:spLocks noGrp="1"/>
          </p:cNvSpPr>
          <p:nvPr>
            <p:ph type="title"/>
          </p:nvPr>
        </p:nvSpPr>
        <p:spPr/>
        <p:txBody>
          <a:bodyPr/>
          <a:lstStyle/>
          <a:p>
            <a:r>
              <a:rPr lang="en-US" b="1" dirty="0"/>
              <a:t>TOPIK PENELITIAN</a:t>
            </a:r>
          </a:p>
        </p:txBody>
      </p:sp>
      <p:pic>
        <p:nvPicPr>
          <p:cNvPr id="6" name="Picture 5">
            <a:extLst>
              <a:ext uri="{FF2B5EF4-FFF2-40B4-BE49-F238E27FC236}">
                <a16:creationId xmlns:a16="http://schemas.microsoft.com/office/drawing/2014/main" id="{C8C1C56A-5E8F-6BA5-F2D6-D9DF5702F3DC}"/>
              </a:ext>
            </a:extLst>
          </p:cNvPr>
          <p:cNvPicPr>
            <a:picLocks noChangeAspect="1"/>
          </p:cNvPicPr>
          <p:nvPr/>
        </p:nvPicPr>
        <p:blipFill>
          <a:blip r:embed="rId2"/>
          <a:stretch>
            <a:fillRect/>
          </a:stretch>
        </p:blipFill>
        <p:spPr>
          <a:xfrm>
            <a:off x="856129" y="4500839"/>
            <a:ext cx="4902386" cy="2193375"/>
          </a:xfrm>
          <a:prstGeom prst="rect">
            <a:avLst/>
          </a:prstGeom>
        </p:spPr>
      </p:pic>
      <p:pic>
        <p:nvPicPr>
          <p:cNvPr id="3" name="Picture 2">
            <a:extLst>
              <a:ext uri="{FF2B5EF4-FFF2-40B4-BE49-F238E27FC236}">
                <a16:creationId xmlns:a16="http://schemas.microsoft.com/office/drawing/2014/main" id="{A24A6EBC-A19E-C8BF-C52A-787F8F526FA0}"/>
              </a:ext>
            </a:extLst>
          </p:cNvPr>
          <p:cNvPicPr>
            <a:picLocks noChangeAspect="1"/>
          </p:cNvPicPr>
          <p:nvPr/>
        </p:nvPicPr>
        <p:blipFill>
          <a:blip r:embed="rId3"/>
          <a:stretch>
            <a:fillRect/>
          </a:stretch>
        </p:blipFill>
        <p:spPr>
          <a:xfrm>
            <a:off x="769491" y="1690688"/>
            <a:ext cx="5516049" cy="2762051"/>
          </a:xfrm>
          <a:prstGeom prst="rect">
            <a:avLst/>
          </a:prstGeom>
        </p:spPr>
      </p:pic>
      <p:sp>
        <p:nvSpPr>
          <p:cNvPr id="5" name="Rectangle 8">
            <a:extLst>
              <a:ext uri="{FF2B5EF4-FFF2-40B4-BE49-F238E27FC236}">
                <a16:creationId xmlns:a16="http://schemas.microsoft.com/office/drawing/2014/main" id="{FD7D07C0-2F40-C4CA-E972-6127C7975FAC}"/>
              </a:ext>
            </a:extLst>
          </p:cNvPr>
          <p:cNvSpPr txBox="1">
            <a:spLocks noChangeArrowheads="1"/>
          </p:cNvSpPr>
          <p:nvPr/>
        </p:nvSpPr>
        <p:spPr>
          <a:xfrm>
            <a:off x="6433487" y="2875631"/>
            <a:ext cx="5472632" cy="2880723"/>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fontAlgn="auto">
              <a:spcBef>
                <a:spcPts val="0"/>
              </a:spcBef>
              <a:spcAft>
                <a:spcPts val="0"/>
              </a:spcAft>
              <a:buFont typeface="+mj-lt"/>
              <a:buAutoNum type="arabicPeriod"/>
            </a:pPr>
            <a:r>
              <a:rPr lang="en-US" altLang="en-US" dirty="0">
                <a:solidFill>
                  <a:schemeClr val="tx1"/>
                </a:solidFill>
              </a:rPr>
              <a:t>Initial work used graph theory to </a:t>
            </a:r>
            <a:r>
              <a:rPr lang="en-US" altLang="en-US" b="1" dirty="0">
                <a:solidFill>
                  <a:schemeClr val="tx1"/>
                </a:solidFill>
              </a:rPr>
              <a:t>represent molecules as graphs</a:t>
            </a:r>
            <a:r>
              <a:rPr lang="en-US" altLang="en-US" dirty="0">
                <a:solidFill>
                  <a:schemeClr val="tx1"/>
                </a:solidFill>
              </a:rPr>
              <a:t>, enabling computational chemists to study molecular properties.</a:t>
            </a:r>
          </a:p>
          <a:p>
            <a:pPr marL="342900" indent="-342900" algn="just" fontAlgn="auto">
              <a:spcBef>
                <a:spcPts val="0"/>
              </a:spcBef>
              <a:spcAft>
                <a:spcPts val="0"/>
              </a:spcAft>
              <a:buFont typeface="+mj-lt"/>
              <a:buAutoNum type="arabicPeriod"/>
            </a:pPr>
            <a:r>
              <a:rPr lang="en-US" altLang="en-US" b="1" dirty="0">
                <a:solidFill>
                  <a:schemeClr val="tx1"/>
                </a:solidFill>
              </a:rPr>
              <a:t>Graph Neural Networks (GNNs)</a:t>
            </a:r>
            <a:r>
              <a:rPr lang="en-US" altLang="en-US" dirty="0">
                <a:solidFill>
                  <a:schemeClr val="tx1"/>
                </a:solidFill>
              </a:rPr>
              <a:t> with message-passing techniques to efficiently learn node and graph embeddings, enabling applications in various domains like social networks, telecommunication and chemistry.</a:t>
            </a:r>
          </a:p>
          <a:p>
            <a:pPr algn="just" fontAlgn="auto">
              <a:spcBef>
                <a:spcPts val="0"/>
              </a:spcBef>
              <a:spcAft>
                <a:spcPts val="0"/>
              </a:spcAft>
            </a:pPr>
            <a:endParaRPr lang="en-US" altLang="en-US" dirty="0">
              <a:solidFill>
                <a:schemeClr val="tx1"/>
              </a:solidFill>
            </a:endParaRPr>
          </a:p>
          <a:p>
            <a:pPr algn="just" fontAlgn="auto">
              <a:spcBef>
                <a:spcPts val="0"/>
              </a:spcBef>
              <a:spcAft>
                <a:spcPts val="0"/>
              </a:spcAft>
            </a:pPr>
            <a:r>
              <a:rPr lang="en-US" altLang="en-US" dirty="0">
                <a:solidFill>
                  <a:schemeClr val="tx1"/>
                </a:solidFill>
              </a:rPr>
              <a:t>GNN embeddings can capture complex, high-order dependencies between nodes by iteratively aggregating information from neighbors, allowing for more dynamic representations compare to adjacency matrix.</a:t>
            </a:r>
          </a:p>
          <a:p>
            <a:pPr algn="just" fontAlgn="auto">
              <a:spcBef>
                <a:spcPts val="0"/>
              </a:spcBef>
              <a:spcAft>
                <a:spcPts val="0"/>
              </a:spcAft>
            </a:pPr>
            <a:endParaRPr lang="en-US" altLang="en-US" dirty="0">
              <a:solidFill>
                <a:schemeClr val="tx1"/>
              </a:solidFill>
            </a:endParaRPr>
          </a:p>
          <a:p>
            <a:pPr algn="just" fontAlgn="auto">
              <a:spcBef>
                <a:spcPts val="0"/>
              </a:spcBef>
              <a:spcAft>
                <a:spcPts val="0"/>
              </a:spcAft>
            </a:pPr>
            <a:endParaRPr lang="en-US" altLang="en-US" dirty="0">
              <a:solidFill>
                <a:schemeClr val="tx1"/>
              </a:solidFill>
            </a:endParaRPr>
          </a:p>
        </p:txBody>
      </p:sp>
      <p:pic>
        <p:nvPicPr>
          <p:cNvPr id="3078" name="Picture 6" descr="Timeline of dynamic graph models and dynamic graph neural networks. The timeline shows the first dynamic network models of each type of model from Fig 5 and significant representation learning models leading up to the first DGNN. After the first DGNNs (GCRN-M1 and GCRN-M2 [69]) in Dec 2016, only DGNNs are marked on the timeline. DGNNs are marked by the month they were first publicised as they appeared in tight succession. The timeline indicates when a model was first publicized (the timeline may therefore show a different year than that in the citation if the paper was pre-published)">
            <a:extLst>
              <a:ext uri="{FF2B5EF4-FFF2-40B4-BE49-F238E27FC236}">
                <a16:creationId xmlns:a16="http://schemas.microsoft.com/office/drawing/2014/main" id="{824122D9-F64E-5D62-F26B-797FC7B94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122" y="1690688"/>
            <a:ext cx="5136997" cy="104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544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25950-9F10-B440-7A42-E77F79FBD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49C2B-3EF4-14E6-8B59-461B004C13B5}"/>
              </a:ext>
            </a:extLst>
          </p:cNvPr>
          <p:cNvSpPr>
            <a:spLocks noGrp="1"/>
          </p:cNvSpPr>
          <p:nvPr>
            <p:ph type="title"/>
          </p:nvPr>
        </p:nvSpPr>
        <p:spPr/>
        <p:txBody>
          <a:bodyPr/>
          <a:lstStyle/>
          <a:p>
            <a:r>
              <a:rPr lang="en-US" b="1" dirty="0"/>
              <a:t>TOPIK PENELITIAN</a:t>
            </a:r>
          </a:p>
        </p:txBody>
      </p:sp>
      <p:pic>
        <p:nvPicPr>
          <p:cNvPr id="4098" name="Picture 2" descr="Quantum compiling by deep reinforcement learning | Communications Physics">
            <a:extLst>
              <a:ext uri="{FF2B5EF4-FFF2-40B4-BE49-F238E27FC236}">
                <a16:creationId xmlns:a16="http://schemas.microsoft.com/office/drawing/2014/main" id="{2920CF3A-2671-AB2F-9FBB-D8941391D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862" y="1949417"/>
            <a:ext cx="3874707" cy="1419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Description automatically generated">
            <a:extLst>
              <a:ext uri="{FF2B5EF4-FFF2-40B4-BE49-F238E27FC236}">
                <a16:creationId xmlns:a16="http://schemas.microsoft.com/office/drawing/2014/main" id="{C0B8B6C9-6686-2803-7A8E-E2713E081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235" y="2036115"/>
            <a:ext cx="6267526" cy="3500733"/>
          </a:xfrm>
          <a:prstGeom prst="rect">
            <a:avLst/>
          </a:prstGeom>
        </p:spPr>
      </p:pic>
      <p:pic>
        <p:nvPicPr>
          <p:cNvPr id="4104" name="Picture 8" descr="Multi-agent reinforcement learning schema. | Download Scientific Diagram">
            <a:extLst>
              <a:ext uri="{FF2B5EF4-FFF2-40B4-BE49-F238E27FC236}">
                <a16:creationId xmlns:a16="http://schemas.microsoft.com/office/drawing/2014/main" id="{35F1AAA5-BD62-AFC4-D2B2-18B97C2E8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862" y="3583020"/>
            <a:ext cx="3584382" cy="2319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67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3B94-CD10-D0CA-459E-9AEF87337B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59791-E9F3-E60A-4E54-65A00FB922B9}"/>
              </a:ext>
            </a:extLst>
          </p:cNvPr>
          <p:cNvSpPr>
            <a:spLocks noGrp="1"/>
          </p:cNvSpPr>
          <p:nvPr>
            <p:ph type="title"/>
          </p:nvPr>
        </p:nvSpPr>
        <p:spPr/>
        <p:txBody>
          <a:bodyPr/>
          <a:lstStyle/>
          <a:p>
            <a:r>
              <a:rPr lang="en-US" b="1" dirty="0"/>
              <a:t>PHYSIC-INFORMED NEURAL NETWORK</a:t>
            </a:r>
          </a:p>
        </p:txBody>
      </p:sp>
      <p:sp>
        <p:nvSpPr>
          <p:cNvPr id="9" name="Rectangle 8">
            <a:extLst>
              <a:ext uri="{FF2B5EF4-FFF2-40B4-BE49-F238E27FC236}">
                <a16:creationId xmlns:a16="http://schemas.microsoft.com/office/drawing/2014/main" id="{AECEA930-5348-4B79-6E07-31F15B7379C1}"/>
              </a:ext>
            </a:extLst>
          </p:cNvPr>
          <p:cNvSpPr txBox="1">
            <a:spLocks noChangeArrowheads="1"/>
          </p:cNvSpPr>
          <p:nvPr/>
        </p:nvSpPr>
        <p:spPr>
          <a:xfrm>
            <a:off x="5871079" y="1888985"/>
            <a:ext cx="5697553" cy="2880723"/>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Bef>
                <a:spcPts val="0"/>
              </a:spcBef>
              <a:spcAft>
                <a:spcPts val="0"/>
              </a:spcAft>
            </a:pPr>
            <a:r>
              <a:rPr lang="en-US" altLang="en-US" sz="2400" dirty="0">
                <a:solidFill>
                  <a:schemeClr val="tx1"/>
                </a:solidFill>
              </a:rPr>
              <a:t>Collecting a large number of data through simulation and then feed it into Neural Network model while adding PDE </a:t>
            </a:r>
            <a:r>
              <a:rPr lang="en-US" altLang="en-US" sz="2400" b="1" dirty="0">
                <a:solidFill>
                  <a:schemeClr val="tx1"/>
                </a:solidFill>
              </a:rPr>
              <a:t>constraint/condition</a:t>
            </a:r>
            <a:r>
              <a:rPr lang="en-US" altLang="en-US" sz="2400" dirty="0">
                <a:solidFill>
                  <a:schemeClr val="tx1"/>
                </a:solidFill>
              </a:rPr>
              <a:t> in architecture</a:t>
            </a:r>
          </a:p>
        </p:txBody>
      </p:sp>
      <p:pic>
        <p:nvPicPr>
          <p:cNvPr id="10" name="Picture 9">
            <a:extLst>
              <a:ext uri="{FF2B5EF4-FFF2-40B4-BE49-F238E27FC236}">
                <a16:creationId xmlns:a16="http://schemas.microsoft.com/office/drawing/2014/main" id="{209713DA-E65A-02F3-B2C3-86E46EFB9E0E}"/>
              </a:ext>
            </a:extLst>
          </p:cNvPr>
          <p:cNvPicPr>
            <a:picLocks noChangeAspect="1"/>
          </p:cNvPicPr>
          <p:nvPr/>
        </p:nvPicPr>
        <p:blipFill>
          <a:blip r:embed="rId2"/>
          <a:stretch>
            <a:fillRect/>
          </a:stretch>
        </p:blipFill>
        <p:spPr>
          <a:xfrm>
            <a:off x="1154035" y="1806105"/>
            <a:ext cx="4275609" cy="2202118"/>
          </a:xfrm>
          <a:prstGeom prst="rect">
            <a:avLst/>
          </a:prstGeom>
        </p:spPr>
      </p:pic>
      <p:pic>
        <p:nvPicPr>
          <p:cNvPr id="11" name="Picture 10">
            <a:extLst>
              <a:ext uri="{FF2B5EF4-FFF2-40B4-BE49-F238E27FC236}">
                <a16:creationId xmlns:a16="http://schemas.microsoft.com/office/drawing/2014/main" id="{53B5CC81-7560-C362-A8E1-69E66A7F3FF9}"/>
              </a:ext>
            </a:extLst>
          </p:cNvPr>
          <p:cNvPicPr>
            <a:picLocks noChangeAspect="1"/>
          </p:cNvPicPr>
          <p:nvPr/>
        </p:nvPicPr>
        <p:blipFill>
          <a:blip r:embed="rId3"/>
          <a:stretch>
            <a:fillRect/>
          </a:stretch>
        </p:blipFill>
        <p:spPr>
          <a:xfrm>
            <a:off x="1154035" y="4064979"/>
            <a:ext cx="6407108" cy="2658575"/>
          </a:xfrm>
          <a:prstGeom prst="rect">
            <a:avLst/>
          </a:prstGeom>
        </p:spPr>
      </p:pic>
    </p:spTree>
    <p:extLst>
      <p:ext uri="{BB962C8B-B14F-4D97-AF65-F5344CB8AC3E}">
        <p14:creationId xmlns:p14="http://schemas.microsoft.com/office/powerpoint/2010/main" val="2390163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83EDF-E065-8648-0A11-FC5F62521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506E-50BE-A21E-673F-B980A600F7C2}"/>
              </a:ext>
            </a:extLst>
          </p:cNvPr>
          <p:cNvSpPr>
            <a:spLocks noGrp="1"/>
          </p:cNvSpPr>
          <p:nvPr>
            <p:ph type="title"/>
          </p:nvPr>
        </p:nvSpPr>
        <p:spPr/>
        <p:txBody>
          <a:bodyPr/>
          <a:lstStyle/>
          <a:p>
            <a:r>
              <a:rPr lang="en-US" b="1" dirty="0"/>
              <a:t>PHYSIC-INFORMED NEURAL NETWORK</a:t>
            </a:r>
          </a:p>
        </p:txBody>
      </p:sp>
      <p:pic>
        <p:nvPicPr>
          <p:cNvPr id="3" name="Picture 2">
            <a:extLst>
              <a:ext uri="{FF2B5EF4-FFF2-40B4-BE49-F238E27FC236}">
                <a16:creationId xmlns:a16="http://schemas.microsoft.com/office/drawing/2014/main" id="{92EBDFBE-ED20-A524-C5E1-1E0FD9B227AF}"/>
              </a:ext>
            </a:extLst>
          </p:cNvPr>
          <p:cNvPicPr>
            <a:picLocks noChangeAspect="1"/>
          </p:cNvPicPr>
          <p:nvPr/>
        </p:nvPicPr>
        <p:blipFill>
          <a:blip r:embed="rId2"/>
          <a:stretch>
            <a:fillRect/>
          </a:stretch>
        </p:blipFill>
        <p:spPr>
          <a:xfrm>
            <a:off x="838200" y="1841019"/>
            <a:ext cx="4926099" cy="2631104"/>
          </a:xfrm>
          <a:prstGeom prst="rect">
            <a:avLst/>
          </a:prstGeom>
        </p:spPr>
      </p:pic>
      <p:pic>
        <p:nvPicPr>
          <p:cNvPr id="4" name="Picture 3">
            <a:extLst>
              <a:ext uri="{FF2B5EF4-FFF2-40B4-BE49-F238E27FC236}">
                <a16:creationId xmlns:a16="http://schemas.microsoft.com/office/drawing/2014/main" id="{0F928FEE-90D2-57F9-576F-B49C6AD206F3}"/>
              </a:ext>
            </a:extLst>
          </p:cNvPr>
          <p:cNvPicPr>
            <a:picLocks noChangeAspect="1"/>
          </p:cNvPicPr>
          <p:nvPr/>
        </p:nvPicPr>
        <p:blipFill>
          <a:blip r:embed="rId3"/>
          <a:stretch>
            <a:fillRect/>
          </a:stretch>
        </p:blipFill>
        <p:spPr>
          <a:xfrm>
            <a:off x="649538" y="4692648"/>
            <a:ext cx="4926099" cy="1678293"/>
          </a:xfrm>
          <a:prstGeom prst="rect">
            <a:avLst/>
          </a:prstGeom>
        </p:spPr>
      </p:pic>
      <p:pic>
        <p:nvPicPr>
          <p:cNvPr id="5" name="Picture 4">
            <a:extLst>
              <a:ext uri="{FF2B5EF4-FFF2-40B4-BE49-F238E27FC236}">
                <a16:creationId xmlns:a16="http://schemas.microsoft.com/office/drawing/2014/main" id="{BA9E0A25-D86F-E33E-23A2-BE80EF6744BC}"/>
              </a:ext>
            </a:extLst>
          </p:cNvPr>
          <p:cNvPicPr>
            <a:picLocks noChangeAspect="1"/>
          </p:cNvPicPr>
          <p:nvPr/>
        </p:nvPicPr>
        <p:blipFill>
          <a:blip r:embed="rId4"/>
          <a:stretch>
            <a:fillRect/>
          </a:stretch>
        </p:blipFill>
        <p:spPr>
          <a:xfrm>
            <a:off x="5893942" y="1841019"/>
            <a:ext cx="5341650" cy="3510690"/>
          </a:xfrm>
          <a:prstGeom prst="rect">
            <a:avLst/>
          </a:prstGeom>
        </p:spPr>
      </p:pic>
      <p:sp>
        <p:nvSpPr>
          <p:cNvPr id="7" name="TextBox 6">
            <a:extLst>
              <a:ext uri="{FF2B5EF4-FFF2-40B4-BE49-F238E27FC236}">
                <a16:creationId xmlns:a16="http://schemas.microsoft.com/office/drawing/2014/main" id="{0AF51242-642E-A618-56E8-48D809ED474D}"/>
              </a:ext>
            </a:extLst>
          </p:cNvPr>
          <p:cNvSpPr txBox="1"/>
          <p:nvPr/>
        </p:nvSpPr>
        <p:spPr>
          <a:xfrm>
            <a:off x="5764299" y="5447611"/>
            <a:ext cx="5851734" cy="923330"/>
          </a:xfrm>
          <a:prstGeom prst="rect">
            <a:avLst/>
          </a:prstGeom>
          <a:noFill/>
        </p:spPr>
        <p:txBody>
          <a:bodyPr wrap="square">
            <a:spAutoFit/>
          </a:bodyPr>
          <a:lstStyle/>
          <a:p>
            <a:r>
              <a:rPr lang="en-US" b="1" dirty="0"/>
              <a:t>Physics-informed graph convolutional neural network for modeling geometry-adaptive steady-state natural convection</a:t>
            </a:r>
          </a:p>
        </p:txBody>
      </p:sp>
    </p:spTree>
    <p:extLst>
      <p:ext uri="{BB962C8B-B14F-4D97-AF65-F5344CB8AC3E}">
        <p14:creationId xmlns:p14="http://schemas.microsoft.com/office/powerpoint/2010/main" val="2064011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2F026-082C-75D9-4745-ACB5FC402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9778A-C020-FFE0-DFC9-CA6CBF3ACE6D}"/>
              </a:ext>
            </a:extLst>
          </p:cNvPr>
          <p:cNvSpPr>
            <a:spLocks noGrp="1"/>
          </p:cNvSpPr>
          <p:nvPr>
            <p:ph type="title"/>
          </p:nvPr>
        </p:nvSpPr>
        <p:spPr/>
        <p:txBody>
          <a:bodyPr/>
          <a:lstStyle/>
          <a:p>
            <a:r>
              <a:rPr lang="en-US" b="1" dirty="0"/>
              <a:t>PHYSIC-INFORMED NEURAL NETWORK</a:t>
            </a:r>
          </a:p>
        </p:txBody>
      </p:sp>
      <p:pic>
        <p:nvPicPr>
          <p:cNvPr id="6" name="Picture 5">
            <a:extLst>
              <a:ext uri="{FF2B5EF4-FFF2-40B4-BE49-F238E27FC236}">
                <a16:creationId xmlns:a16="http://schemas.microsoft.com/office/drawing/2014/main" id="{D5731341-6DB9-0034-6E39-7028CFFF887E}"/>
              </a:ext>
            </a:extLst>
          </p:cNvPr>
          <p:cNvPicPr>
            <a:picLocks noChangeAspect="1"/>
          </p:cNvPicPr>
          <p:nvPr/>
        </p:nvPicPr>
        <p:blipFill>
          <a:blip r:embed="rId2"/>
          <a:stretch>
            <a:fillRect/>
          </a:stretch>
        </p:blipFill>
        <p:spPr>
          <a:xfrm>
            <a:off x="838200" y="3709570"/>
            <a:ext cx="3334123" cy="2610267"/>
          </a:xfrm>
          <a:prstGeom prst="rect">
            <a:avLst/>
          </a:prstGeom>
        </p:spPr>
      </p:pic>
      <p:pic>
        <p:nvPicPr>
          <p:cNvPr id="8" name="Picture 7">
            <a:extLst>
              <a:ext uri="{FF2B5EF4-FFF2-40B4-BE49-F238E27FC236}">
                <a16:creationId xmlns:a16="http://schemas.microsoft.com/office/drawing/2014/main" id="{091E144E-D904-278D-1A7F-98B1C9954A9F}"/>
              </a:ext>
            </a:extLst>
          </p:cNvPr>
          <p:cNvPicPr>
            <a:picLocks noChangeAspect="1"/>
          </p:cNvPicPr>
          <p:nvPr/>
        </p:nvPicPr>
        <p:blipFill>
          <a:blip r:embed="rId3"/>
          <a:stretch>
            <a:fillRect/>
          </a:stretch>
        </p:blipFill>
        <p:spPr>
          <a:xfrm>
            <a:off x="838200" y="1811733"/>
            <a:ext cx="3553583" cy="1776792"/>
          </a:xfrm>
          <a:prstGeom prst="rect">
            <a:avLst/>
          </a:prstGeom>
        </p:spPr>
      </p:pic>
      <p:pic>
        <p:nvPicPr>
          <p:cNvPr id="9" name="Picture 8">
            <a:extLst>
              <a:ext uri="{FF2B5EF4-FFF2-40B4-BE49-F238E27FC236}">
                <a16:creationId xmlns:a16="http://schemas.microsoft.com/office/drawing/2014/main" id="{7930568B-7A87-BE52-8331-3E80D7A3069D}"/>
              </a:ext>
            </a:extLst>
          </p:cNvPr>
          <p:cNvPicPr>
            <a:picLocks noChangeAspect="1"/>
          </p:cNvPicPr>
          <p:nvPr/>
        </p:nvPicPr>
        <p:blipFill>
          <a:blip r:embed="rId4"/>
          <a:stretch>
            <a:fillRect/>
          </a:stretch>
        </p:blipFill>
        <p:spPr>
          <a:xfrm>
            <a:off x="4337318" y="1639230"/>
            <a:ext cx="5297776" cy="3898589"/>
          </a:xfrm>
          <a:prstGeom prst="rect">
            <a:avLst/>
          </a:prstGeom>
        </p:spPr>
      </p:pic>
      <p:sp>
        <p:nvSpPr>
          <p:cNvPr id="10" name="TextBox 9">
            <a:extLst>
              <a:ext uri="{FF2B5EF4-FFF2-40B4-BE49-F238E27FC236}">
                <a16:creationId xmlns:a16="http://schemas.microsoft.com/office/drawing/2014/main" id="{28A8476E-FAAE-B00C-D109-B8C11A09C649}"/>
              </a:ext>
            </a:extLst>
          </p:cNvPr>
          <p:cNvSpPr txBox="1"/>
          <p:nvPr/>
        </p:nvSpPr>
        <p:spPr>
          <a:xfrm>
            <a:off x="4837287" y="5569545"/>
            <a:ext cx="6602172" cy="646331"/>
          </a:xfrm>
          <a:prstGeom prst="rect">
            <a:avLst/>
          </a:prstGeom>
          <a:noFill/>
        </p:spPr>
        <p:txBody>
          <a:bodyPr wrap="square">
            <a:spAutoFit/>
          </a:bodyPr>
          <a:lstStyle/>
          <a:p>
            <a:r>
              <a:rPr lang="en-US" b="1" dirty="0"/>
              <a:t>Physics‑informed reinforcement learning for motion control of a </a:t>
            </a:r>
            <a:r>
              <a:rPr lang="en-US" b="1" dirty="0" err="1"/>
              <a:t>fsh</a:t>
            </a:r>
            <a:r>
              <a:rPr lang="en-US" b="1" dirty="0"/>
              <a:t>‑like swimming robot</a:t>
            </a:r>
          </a:p>
        </p:txBody>
      </p:sp>
    </p:spTree>
    <p:extLst>
      <p:ext uri="{BB962C8B-B14F-4D97-AF65-F5344CB8AC3E}">
        <p14:creationId xmlns:p14="http://schemas.microsoft.com/office/powerpoint/2010/main" val="2000331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78DBF-C7AE-866A-DFBF-C9610616D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CD47F-06C0-7080-C960-039285215BFC}"/>
              </a:ext>
            </a:extLst>
          </p:cNvPr>
          <p:cNvSpPr>
            <a:spLocks noGrp="1"/>
          </p:cNvSpPr>
          <p:nvPr>
            <p:ph type="title"/>
          </p:nvPr>
        </p:nvSpPr>
        <p:spPr/>
        <p:txBody>
          <a:bodyPr/>
          <a:lstStyle/>
          <a:p>
            <a:r>
              <a:rPr lang="en-US" b="1" dirty="0"/>
              <a:t>STATE OF THE ART OF PINN</a:t>
            </a:r>
          </a:p>
        </p:txBody>
      </p:sp>
      <p:pic>
        <p:nvPicPr>
          <p:cNvPr id="4" name="Picture 3">
            <a:extLst>
              <a:ext uri="{FF2B5EF4-FFF2-40B4-BE49-F238E27FC236}">
                <a16:creationId xmlns:a16="http://schemas.microsoft.com/office/drawing/2014/main" id="{9D9A4CC0-C23C-693F-092D-D7E6C7523B6E}"/>
              </a:ext>
            </a:extLst>
          </p:cNvPr>
          <p:cNvPicPr>
            <a:picLocks noChangeAspect="1"/>
          </p:cNvPicPr>
          <p:nvPr/>
        </p:nvPicPr>
        <p:blipFill>
          <a:blip r:embed="rId2"/>
          <a:stretch>
            <a:fillRect/>
          </a:stretch>
        </p:blipFill>
        <p:spPr>
          <a:xfrm>
            <a:off x="838200" y="1543004"/>
            <a:ext cx="9316370" cy="2354687"/>
          </a:xfrm>
          <a:prstGeom prst="rect">
            <a:avLst/>
          </a:prstGeom>
        </p:spPr>
      </p:pic>
      <p:pic>
        <p:nvPicPr>
          <p:cNvPr id="5" name="Picture 4">
            <a:extLst>
              <a:ext uri="{FF2B5EF4-FFF2-40B4-BE49-F238E27FC236}">
                <a16:creationId xmlns:a16="http://schemas.microsoft.com/office/drawing/2014/main" id="{0CEEB2A7-8128-76E7-6028-3C8C34227494}"/>
              </a:ext>
            </a:extLst>
          </p:cNvPr>
          <p:cNvPicPr>
            <a:picLocks noChangeAspect="1"/>
          </p:cNvPicPr>
          <p:nvPr/>
        </p:nvPicPr>
        <p:blipFill>
          <a:blip r:embed="rId3"/>
          <a:stretch>
            <a:fillRect/>
          </a:stretch>
        </p:blipFill>
        <p:spPr>
          <a:xfrm>
            <a:off x="838200" y="3994302"/>
            <a:ext cx="8925385" cy="2453971"/>
          </a:xfrm>
          <a:prstGeom prst="rect">
            <a:avLst/>
          </a:prstGeom>
        </p:spPr>
      </p:pic>
    </p:spTree>
    <p:extLst>
      <p:ext uri="{BB962C8B-B14F-4D97-AF65-F5344CB8AC3E}">
        <p14:creationId xmlns:p14="http://schemas.microsoft.com/office/powerpoint/2010/main" val="968242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5C46F-1E61-687E-5C91-BEF1A9A3C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5860E-F7AF-831F-FE8E-AB93AF40DAF0}"/>
              </a:ext>
            </a:extLst>
          </p:cNvPr>
          <p:cNvSpPr>
            <a:spLocks noGrp="1"/>
          </p:cNvSpPr>
          <p:nvPr>
            <p:ph type="title"/>
          </p:nvPr>
        </p:nvSpPr>
        <p:spPr/>
        <p:txBody>
          <a:bodyPr/>
          <a:lstStyle/>
          <a:p>
            <a:r>
              <a:rPr lang="en-US" b="1" dirty="0"/>
              <a:t>METODOLOGI</a:t>
            </a:r>
          </a:p>
        </p:txBody>
      </p:sp>
      <p:pic>
        <p:nvPicPr>
          <p:cNvPr id="5" name="Picture 4">
            <a:extLst>
              <a:ext uri="{FF2B5EF4-FFF2-40B4-BE49-F238E27FC236}">
                <a16:creationId xmlns:a16="http://schemas.microsoft.com/office/drawing/2014/main" id="{2998ED8B-E9A4-994E-B018-F84F71BD10C9}"/>
              </a:ext>
            </a:extLst>
          </p:cNvPr>
          <p:cNvPicPr>
            <a:picLocks noChangeAspect="1"/>
          </p:cNvPicPr>
          <p:nvPr/>
        </p:nvPicPr>
        <p:blipFill>
          <a:blip r:embed="rId2"/>
          <a:stretch>
            <a:fillRect/>
          </a:stretch>
        </p:blipFill>
        <p:spPr>
          <a:xfrm>
            <a:off x="781444" y="1690688"/>
            <a:ext cx="3173569" cy="833395"/>
          </a:xfrm>
          <a:prstGeom prst="rect">
            <a:avLst/>
          </a:prstGeom>
        </p:spPr>
      </p:pic>
      <p:sp>
        <p:nvSpPr>
          <p:cNvPr id="8" name="Rectangle 8">
            <a:extLst>
              <a:ext uri="{FF2B5EF4-FFF2-40B4-BE49-F238E27FC236}">
                <a16:creationId xmlns:a16="http://schemas.microsoft.com/office/drawing/2014/main" id="{115B2C72-7863-5B05-C4CD-C0556FF28B54}"/>
              </a:ext>
            </a:extLst>
          </p:cNvPr>
          <p:cNvSpPr txBox="1">
            <a:spLocks noChangeArrowheads="1"/>
          </p:cNvSpPr>
          <p:nvPr/>
        </p:nvSpPr>
        <p:spPr>
          <a:xfrm>
            <a:off x="781444" y="2661843"/>
            <a:ext cx="3267141" cy="48021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Bef>
                <a:spcPts val="0"/>
              </a:spcBef>
              <a:spcAft>
                <a:spcPts val="0"/>
              </a:spcAft>
            </a:pPr>
            <a:r>
              <a:rPr lang="en-US" altLang="en-US" dirty="0">
                <a:solidFill>
                  <a:schemeClr val="tx1"/>
                </a:solidFill>
              </a:rPr>
              <a:t>The focus of this research is on leveraging machine learning techniques to solve the wave equation PDE in wave equation to learn and predict wave behavior under complex boundary conditions, without relying on traditional numerical methods.</a:t>
            </a:r>
          </a:p>
        </p:txBody>
      </p:sp>
      <p:sp>
        <p:nvSpPr>
          <p:cNvPr id="9" name="Rectangle 8">
            <a:extLst>
              <a:ext uri="{FF2B5EF4-FFF2-40B4-BE49-F238E27FC236}">
                <a16:creationId xmlns:a16="http://schemas.microsoft.com/office/drawing/2014/main" id="{98BD9EBF-8733-433B-9843-35BEADC2ED78}"/>
              </a:ext>
            </a:extLst>
          </p:cNvPr>
          <p:cNvSpPr txBox="1">
            <a:spLocks noChangeArrowheads="1"/>
          </p:cNvSpPr>
          <p:nvPr/>
        </p:nvSpPr>
        <p:spPr>
          <a:xfrm>
            <a:off x="4105341" y="1464715"/>
            <a:ext cx="7876453" cy="48021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fontAlgn="auto">
              <a:spcBef>
                <a:spcPts val="0"/>
              </a:spcBef>
              <a:spcAft>
                <a:spcPts val="0"/>
              </a:spcAft>
              <a:buFont typeface="Arial" panose="020B0604020202020204" pitchFamily="34" charset="0"/>
              <a:buChar char="•"/>
            </a:pPr>
            <a:r>
              <a:rPr lang="en-US" altLang="en-US" sz="1700" b="1" dirty="0">
                <a:solidFill>
                  <a:schemeClr val="tx1"/>
                </a:solidFill>
              </a:rPr>
              <a:t>Literature review</a:t>
            </a:r>
          </a:p>
          <a:p>
            <a:pPr marL="701675" indent="-342900" algn="just" fontAlgn="auto">
              <a:spcBef>
                <a:spcPts val="0"/>
              </a:spcBef>
              <a:spcAft>
                <a:spcPts val="0"/>
              </a:spcAft>
              <a:buFont typeface="+mj-lt"/>
              <a:buAutoNum type="arabicPeriod"/>
            </a:pPr>
            <a:r>
              <a:rPr lang="en-US" altLang="en-US" sz="1700" i="1" dirty="0">
                <a:solidFill>
                  <a:schemeClr val="tx1"/>
                </a:solidFill>
              </a:rPr>
              <a:t>Exploring Machine Learning Approaches for Solving Wave Equations: A Review, Trends and Challenges”</a:t>
            </a:r>
          </a:p>
          <a:p>
            <a:pPr marL="342900" indent="-342900" algn="just" fontAlgn="auto">
              <a:spcBef>
                <a:spcPts val="0"/>
              </a:spcBef>
              <a:spcAft>
                <a:spcPts val="0"/>
              </a:spcAft>
              <a:buFont typeface="Arial" panose="020B0604020202020204" pitchFamily="34" charset="0"/>
              <a:buChar char="•"/>
            </a:pPr>
            <a:r>
              <a:rPr lang="en-US" altLang="en-US" sz="1700" b="1" dirty="0">
                <a:solidFill>
                  <a:schemeClr val="tx1"/>
                </a:solidFill>
              </a:rPr>
              <a:t>Supervised Learning Approach</a:t>
            </a:r>
          </a:p>
          <a:p>
            <a:pPr marL="701675" indent="-342900" algn="just" fontAlgn="auto">
              <a:spcBef>
                <a:spcPts val="0"/>
              </a:spcBef>
              <a:spcAft>
                <a:spcPts val="0"/>
              </a:spcAft>
              <a:buFont typeface="+mj-lt"/>
              <a:buAutoNum type="arabicPeriod"/>
            </a:pPr>
            <a:r>
              <a:rPr lang="en-US" altLang="en-US" sz="1700" i="1" dirty="0">
                <a:solidFill>
                  <a:schemeClr val="tx1"/>
                </a:solidFill>
              </a:rPr>
              <a:t>Deep Neural Networks for Wave Equation Approximation: A Novel Machine Learning Approach</a:t>
            </a:r>
          </a:p>
          <a:p>
            <a:pPr marL="701675" indent="-342900" algn="just" fontAlgn="auto">
              <a:spcBef>
                <a:spcPts val="0"/>
              </a:spcBef>
              <a:spcAft>
                <a:spcPts val="0"/>
              </a:spcAft>
              <a:buFont typeface="+mj-lt"/>
              <a:buAutoNum type="arabicPeriod"/>
            </a:pPr>
            <a:r>
              <a:rPr lang="en-US" altLang="en-US" sz="1700" i="1" dirty="0">
                <a:solidFill>
                  <a:schemeClr val="tx1"/>
                </a:solidFill>
              </a:rPr>
              <a:t>Solving Wave Equations with Supervised Learning: A Convolutional Neural Network Approach</a:t>
            </a:r>
          </a:p>
          <a:p>
            <a:pPr marL="701675" indent="-342900" algn="just" fontAlgn="auto">
              <a:spcBef>
                <a:spcPts val="0"/>
              </a:spcBef>
              <a:spcAft>
                <a:spcPts val="0"/>
              </a:spcAft>
              <a:buFont typeface="+mj-lt"/>
              <a:buAutoNum type="arabicPeriod"/>
            </a:pPr>
            <a:r>
              <a:rPr lang="en-US" altLang="en-US" sz="1700" i="1" dirty="0">
                <a:solidFill>
                  <a:schemeClr val="tx1"/>
                </a:solidFill>
              </a:rPr>
              <a:t>Solving Wave Equations with Graph Neural Networks: Modeling Complex Spatial Dependencies</a:t>
            </a:r>
          </a:p>
          <a:p>
            <a:pPr marL="342900" indent="-342900" algn="just" fontAlgn="auto">
              <a:spcBef>
                <a:spcPts val="0"/>
              </a:spcBef>
              <a:spcAft>
                <a:spcPts val="0"/>
              </a:spcAft>
              <a:buFont typeface="Arial" panose="020B0604020202020204" pitchFamily="34" charset="0"/>
              <a:buChar char="•"/>
            </a:pPr>
            <a:r>
              <a:rPr lang="en-US" altLang="en-US" sz="1700" b="1" dirty="0">
                <a:solidFill>
                  <a:schemeClr val="tx1"/>
                </a:solidFill>
              </a:rPr>
              <a:t>Semi-Supervised Approach</a:t>
            </a:r>
          </a:p>
          <a:p>
            <a:pPr marL="701675" indent="-342900" algn="just" fontAlgn="auto">
              <a:spcBef>
                <a:spcPts val="0"/>
              </a:spcBef>
              <a:spcAft>
                <a:spcPts val="0"/>
              </a:spcAft>
              <a:buFont typeface="+mj-lt"/>
              <a:buAutoNum type="arabicPeriod"/>
            </a:pPr>
            <a:r>
              <a:rPr lang="en-US" altLang="en-US" sz="1700" dirty="0">
                <a:solidFill>
                  <a:schemeClr val="tx1"/>
                </a:solidFill>
              </a:rPr>
              <a:t>Semi-Supervised Learning for Efficient Wave Equation Modeling: Leveraging Unlabeled Data in Physics-Informed Models</a:t>
            </a:r>
          </a:p>
          <a:p>
            <a:pPr marL="342900" indent="-342900" algn="just" fontAlgn="auto">
              <a:spcBef>
                <a:spcPts val="0"/>
              </a:spcBef>
              <a:spcAft>
                <a:spcPts val="0"/>
              </a:spcAft>
              <a:buFont typeface="Arial" panose="020B0604020202020204" pitchFamily="34" charset="0"/>
              <a:buChar char="•"/>
            </a:pPr>
            <a:r>
              <a:rPr lang="en-US" altLang="en-US" sz="1700" b="1" dirty="0">
                <a:solidFill>
                  <a:schemeClr val="tx1"/>
                </a:solidFill>
              </a:rPr>
              <a:t>Reinforcement Learning Approach</a:t>
            </a:r>
          </a:p>
          <a:p>
            <a:pPr marL="701675" indent="-342900" algn="just" fontAlgn="auto">
              <a:spcBef>
                <a:spcPts val="0"/>
              </a:spcBef>
              <a:spcAft>
                <a:spcPts val="0"/>
              </a:spcAft>
              <a:buFont typeface="+mj-lt"/>
              <a:buAutoNum type="arabicPeriod"/>
            </a:pPr>
            <a:r>
              <a:rPr lang="en-US" altLang="en-US" sz="1700" i="1" dirty="0">
                <a:solidFill>
                  <a:schemeClr val="tx1"/>
                </a:solidFill>
              </a:rPr>
              <a:t>Reinforcement Learning for Real-Time Adaptation in Solving Wave Equations: A Novel Framework</a:t>
            </a:r>
          </a:p>
          <a:p>
            <a:pPr marL="342900" indent="-342900" algn="just" fontAlgn="auto">
              <a:spcBef>
                <a:spcPts val="0"/>
              </a:spcBef>
              <a:spcAft>
                <a:spcPts val="0"/>
              </a:spcAft>
              <a:buFont typeface="Arial" panose="020B0604020202020204" pitchFamily="34" charset="0"/>
              <a:buChar char="•"/>
            </a:pPr>
            <a:r>
              <a:rPr lang="en-US" altLang="en-US" sz="1700" b="1" dirty="0">
                <a:solidFill>
                  <a:schemeClr val="tx1"/>
                </a:solidFill>
              </a:rPr>
              <a:t>Study parametric optimization based approach</a:t>
            </a:r>
          </a:p>
          <a:p>
            <a:pPr marL="701675" indent="-342900" algn="just" fontAlgn="auto">
              <a:spcBef>
                <a:spcPts val="0"/>
              </a:spcBef>
              <a:spcAft>
                <a:spcPts val="0"/>
              </a:spcAft>
              <a:buFont typeface="+mj-lt"/>
              <a:buAutoNum type="arabicPeriod"/>
            </a:pPr>
            <a:r>
              <a:rPr lang="en-US" altLang="en-US" sz="1700" i="1" dirty="0">
                <a:solidFill>
                  <a:schemeClr val="tx1"/>
                </a:solidFill>
              </a:rPr>
              <a:t>Optimizing Hyperparameters for Physics-Informed Neural Networks in Wave Equation Solutions Using Gradient-Based Optimization</a:t>
            </a:r>
          </a:p>
          <a:p>
            <a:pPr marL="342900" indent="-342900" algn="just" fontAlgn="auto">
              <a:spcBef>
                <a:spcPts val="0"/>
              </a:spcBef>
              <a:spcAft>
                <a:spcPts val="0"/>
              </a:spcAft>
              <a:buFont typeface="Arial" panose="020B0604020202020204" pitchFamily="34" charset="0"/>
              <a:buChar char="•"/>
            </a:pPr>
            <a:endParaRPr lang="en-US" altLang="en-US" sz="1700" dirty="0">
              <a:solidFill>
                <a:schemeClr val="tx1"/>
              </a:solidFill>
            </a:endParaRPr>
          </a:p>
        </p:txBody>
      </p:sp>
    </p:spTree>
    <p:extLst>
      <p:ext uri="{BB962C8B-B14F-4D97-AF65-F5344CB8AC3E}">
        <p14:creationId xmlns:p14="http://schemas.microsoft.com/office/powerpoint/2010/main" val="2972007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E6B66-6407-FA62-ADA2-31EB924EA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9F8CD-8A8C-828F-0E6D-030478194A5C}"/>
              </a:ext>
            </a:extLst>
          </p:cNvPr>
          <p:cNvSpPr>
            <a:spLocks noGrp="1"/>
          </p:cNvSpPr>
          <p:nvPr>
            <p:ph type="title"/>
          </p:nvPr>
        </p:nvSpPr>
        <p:spPr/>
        <p:txBody>
          <a:bodyPr/>
          <a:lstStyle/>
          <a:p>
            <a:r>
              <a:rPr lang="en-US" b="1" dirty="0"/>
              <a:t>SHALLOW LITERATURE STUDY</a:t>
            </a:r>
          </a:p>
        </p:txBody>
      </p:sp>
      <p:sp>
        <p:nvSpPr>
          <p:cNvPr id="6" name="Rectangle 8">
            <a:extLst>
              <a:ext uri="{FF2B5EF4-FFF2-40B4-BE49-F238E27FC236}">
                <a16:creationId xmlns:a16="http://schemas.microsoft.com/office/drawing/2014/main" id="{28477AF9-9246-C682-14F7-4880A2B63A8C}"/>
              </a:ext>
            </a:extLst>
          </p:cNvPr>
          <p:cNvSpPr txBox="1">
            <a:spLocks noChangeArrowheads="1"/>
          </p:cNvSpPr>
          <p:nvPr/>
        </p:nvSpPr>
        <p:spPr>
          <a:xfrm>
            <a:off x="5751261" y="1737338"/>
            <a:ext cx="6154858" cy="4246039"/>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Bef>
                <a:spcPts val="0"/>
              </a:spcBef>
              <a:spcAft>
                <a:spcPts val="0"/>
              </a:spcAft>
            </a:pPr>
            <a:r>
              <a:rPr lang="en-US" altLang="en-US" dirty="0">
                <a:solidFill>
                  <a:schemeClr val="tx1"/>
                </a:solidFill>
              </a:rPr>
              <a:t>In order to find the novelty behind the topic, study literature analysis was conducted using </a:t>
            </a:r>
            <a:r>
              <a:rPr lang="en-US" altLang="en-US" b="1" dirty="0">
                <a:solidFill>
                  <a:schemeClr val="tx1"/>
                </a:solidFill>
              </a:rPr>
              <a:t>PRISMA</a:t>
            </a:r>
            <a:r>
              <a:rPr lang="en-US" altLang="en-US" dirty="0">
                <a:solidFill>
                  <a:schemeClr val="tx1"/>
                </a:solidFill>
              </a:rPr>
              <a:t> framework using these three search queries as follows:</a:t>
            </a:r>
          </a:p>
          <a:p>
            <a:pPr marL="342900" indent="-342900" algn="just" fontAlgn="auto">
              <a:spcBef>
                <a:spcPts val="0"/>
              </a:spcBef>
              <a:spcAft>
                <a:spcPts val="0"/>
              </a:spcAft>
              <a:buFont typeface="+mj-lt"/>
              <a:buAutoNum type="arabicPeriod"/>
            </a:pPr>
            <a:r>
              <a:rPr lang="en-US" altLang="en-US" dirty="0">
                <a:solidFill>
                  <a:schemeClr val="tx1"/>
                </a:solidFill>
              </a:rPr>
              <a:t>“physic-informed” AND “power”</a:t>
            </a:r>
          </a:p>
          <a:p>
            <a:pPr marL="342900" indent="-342900" algn="just" fontAlgn="auto">
              <a:spcBef>
                <a:spcPts val="0"/>
              </a:spcBef>
              <a:spcAft>
                <a:spcPts val="0"/>
              </a:spcAft>
              <a:buFont typeface="+mj-lt"/>
              <a:buAutoNum type="arabicPeriod"/>
            </a:pPr>
            <a:r>
              <a:rPr lang="en-US" altLang="en-US" dirty="0">
                <a:solidFill>
                  <a:schemeClr val="tx1"/>
                </a:solidFill>
              </a:rPr>
              <a:t>“physic-informed” AND “generator”</a:t>
            </a:r>
          </a:p>
          <a:p>
            <a:pPr marL="342900" indent="-342900" algn="just" fontAlgn="auto">
              <a:spcBef>
                <a:spcPts val="0"/>
              </a:spcBef>
              <a:spcAft>
                <a:spcPts val="0"/>
              </a:spcAft>
              <a:buFont typeface="+mj-lt"/>
              <a:buAutoNum type="arabicPeriod"/>
            </a:pPr>
            <a:r>
              <a:rPr lang="en-US" altLang="en-US" dirty="0">
                <a:solidFill>
                  <a:schemeClr val="tx1"/>
                </a:solidFill>
              </a:rPr>
              <a:t>“physic-informed” AND (“solar panel” OR “photovoltaic”)</a:t>
            </a:r>
          </a:p>
          <a:p>
            <a:pPr marL="342900" indent="-342900" algn="just" fontAlgn="auto">
              <a:spcBef>
                <a:spcPts val="0"/>
              </a:spcBef>
              <a:spcAft>
                <a:spcPts val="0"/>
              </a:spcAft>
              <a:buFont typeface="+mj-lt"/>
              <a:buAutoNum type="arabicPeriod"/>
            </a:pPr>
            <a:endParaRPr lang="en-US" altLang="en-US" dirty="0">
              <a:solidFill>
                <a:schemeClr val="tx1"/>
              </a:solidFill>
            </a:endParaRPr>
          </a:p>
          <a:p>
            <a:pPr algn="just" fontAlgn="auto">
              <a:spcBef>
                <a:spcPts val="0"/>
              </a:spcBef>
              <a:spcAft>
                <a:spcPts val="0"/>
              </a:spcAft>
            </a:pPr>
            <a:r>
              <a:rPr lang="en-US" altLang="en-US" dirty="0">
                <a:solidFill>
                  <a:schemeClr val="tx1"/>
                </a:solidFill>
              </a:rPr>
              <a:t>This study literature is </a:t>
            </a:r>
            <a:r>
              <a:rPr lang="en-US" altLang="en-US" b="1" dirty="0">
                <a:solidFill>
                  <a:schemeClr val="tx1"/>
                </a:solidFill>
              </a:rPr>
              <a:t>relatively shallow </a:t>
            </a:r>
            <a:r>
              <a:rPr lang="en-US" altLang="en-US" dirty="0">
                <a:solidFill>
                  <a:schemeClr val="tx1"/>
                </a:solidFill>
              </a:rPr>
              <a:t>since the analysis was carried out by using </a:t>
            </a:r>
            <a:r>
              <a:rPr lang="en-US" altLang="en-US" b="1" dirty="0">
                <a:solidFill>
                  <a:schemeClr val="tx1"/>
                </a:solidFill>
              </a:rPr>
              <a:t>Scopus</a:t>
            </a:r>
            <a:r>
              <a:rPr lang="en-US" altLang="en-US" dirty="0">
                <a:solidFill>
                  <a:schemeClr val="tx1"/>
                </a:solidFill>
              </a:rPr>
              <a:t> as the only source. Using this approach: </a:t>
            </a:r>
          </a:p>
          <a:p>
            <a:pPr marL="342900" indent="-342900" algn="just" fontAlgn="auto">
              <a:spcBef>
                <a:spcPts val="0"/>
              </a:spcBef>
              <a:spcAft>
                <a:spcPts val="0"/>
              </a:spcAft>
              <a:buFont typeface="+mj-lt"/>
              <a:buAutoNum type="arabicPeriod"/>
            </a:pPr>
            <a:r>
              <a:rPr lang="en-US" altLang="en-US" b="1" dirty="0">
                <a:solidFill>
                  <a:schemeClr val="tx1"/>
                </a:solidFill>
              </a:rPr>
              <a:t>573</a:t>
            </a:r>
            <a:r>
              <a:rPr lang="en-US" altLang="en-US" dirty="0">
                <a:solidFill>
                  <a:schemeClr val="tx1"/>
                </a:solidFill>
              </a:rPr>
              <a:t> </a:t>
            </a:r>
            <a:r>
              <a:rPr lang="en-US" altLang="en-US" b="1" dirty="0">
                <a:solidFill>
                  <a:schemeClr val="tx1"/>
                </a:solidFill>
              </a:rPr>
              <a:t>papers</a:t>
            </a:r>
            <a:r>
              <a:rPr lang="en-US" altLang="en-US" dirty="0">
                <a:solidFill>
                  <a:schemeClr val="tx1"/>
                </a:solidFill>
              </a:rPr>
              <a:t> successfully gathered and </a:t>
            </a:r>
            <a:r>
              <a:rPr lang="en-US" altLang="en-US" b="1" dirty="0">
                <a:solidFill>
                  <a:schemeClr val="tx1"/>
                </a:solidFill>
              </a:rPr>
              <a:t>544 papers</a:t>
            </a:r>
            <a:r>
              <a:rPr lang="en-US" altLang="en-US" dirty="0">
                <a:solidFill>
                  <a:schemeClr val="tx1"/>
                </a:solidFill>
              </a:rPr>
              <a:t> are filtered from the</a:t>
            </a:r>
            <a:r>
              <a:rPr lang="en-US" altLang="en-US" b="1" dirty="0">
                <a:solidFill>
                  <a:schemeClr val="tx1"/>
                </a:solidFill>
              </a:rPr>
              <a:t> query number one.</a:t>
            </a:r>
          </a:p>
          <a:p>
            <a:pPr marL="342900" indent="-342900" algn="just" fontAlgn="auto">
              <a:spcBef>
                <a:spcPts val="0"/>
              </a:spcBef>
              <a:spcAft>
                <a:spcPts val="0"/>
              </a:spcAft>
              <a:buFont typeface="+mj-lt"/>
              <a:buAutoNum type="arabicPeriod"/>
            </a:pPr>
            <a:r>
              <a:rPr lang="en-US" altLang="en-US" b="1" dirty="0">
                <a:solidFill>
                  <a:schemeClr val="tx1"/>
                </a:solidFill>
              </a:rPr>
              <a:t>104 papers</a:t>
            </a:r>
            <a:r>
              <a:rPr lang="en-US" altLang="en-US" dirty="0">
                <a:solidFill>
                  <a:schemeClr val="tx1"/>
                </a:solidFill>
              </a:rPr>
              <a:t> successfully gathered and </a:t>
            </a:r>
            <a:r>
              <a:rPr lang="en-US" altLang="en-US" b="1" dirty="0">
                <a:solidFill>
                  <a:schemeClr val="tx1"/>
                </a:solidFill>
              </a:rPr>
              <a:t>88 papers</a:t>
            </a:r>
            <a:r>
              <a:rPr lang="en-US" altLang="en-US" dirty="0">
                <a:solidFill>
                  <a:schemeClr val="tx1"/>
                </a:solidFill>
              </a:rPr>
              <a:t> are filtered from the </a:t>
            </a:r>
            <a:r>
              <a:rPr lang="en-US" altLang="en-US" b="1" dirty="0">
                <a:solidFill>
                  <a:schemeClr val="tx1"/>
                </a:solidFill>
              </a:rPr>
              <a:t>query number two.</a:t>
            </a:r>
          </a:p>
          <a:p>
            <a:pPr marL="342900" indent="-342900" algn="just" fontAlgn="auto">
              <a:spcBef>
                <a:spcPts val="0"/>
              </a:spcBef>
              <a:spcAft>
                <a:spcPts val="0"/>
              </a:spcAft>
              <a:buFont typeface="+mj-lt"/>
              <a:buAutoNum type="arabicPeriod"/>
            </a:pPr>
            <a:r>
              <a:rPr lang="en-US" altLang="en-US" b="1" dirty="0">
                <a:solidFill>
                  <a:schemeClr val="tx1"/>
                </a:solidFill>
              </a:rPr>
              <a:t>28 papers </a:t>
            </a:r>
            <a:r>
              <a:rPr lang="en-US" altLang="en-US" dirty="0">
                <a:solidFill>
                  <a:schemeClr val="tx1"/>
                </a:solidFill>
              </a:rPr>
              <a:t>successfully gathered and </a:t>
            </a:r>
            <a:r>
              <a:rPr lang="en-US" altLang="en-US" b="1" dirty="0">
                <a:solidFill>
                  <a:schemeClr val="tx1"/>
                </a:solidFill>
              </a:rPr>
              <a:t>18 papers</a:t>
            </a:r>
            <a:r>
              <a:rPr lang="en-US" altLang="en-US" dirty="0">
                <a:solidFill>
                  <a:schemeClr val="tx1"/>
                </a:solidFill>
              </a:rPr>
              <a:t> are filtered  from the </a:t>
            </a:r>
            <a:r>
              <a:rPr lang="en-US" altLang="en-US" b="1" dirty="0">
                <a:solidFill>
                  <a:schemeClr val="tx1"/>
                </a:solidFill>
              </a:rPr>
              <a:t>query number three</a:t>
            </a:r>
            <a:r>
              <a:rPr lang="en-US" altLang="en-US" dirty="0">
                <a:solidFill>
                  <a:schemeClr val="tx1"/>
                </a:solidFill>
              </a:rPr>
              <a:t>. </a:t>
            </a:r>
          </a:p>
        </p:txBody>
      </p:sp>
      <p:pic>
        <p:nvPicPr>
          <p:cNvPr id="20" name="Picture 19">
            <a:extLst>
              <a:ext uri="{FF2B5EF4-FFF2-40B4-BE49-F238E27FC236}">
                <a16:creationId xmlns:a16="http://schemas.microsoft.com/office/drawing/2014/main" id="{A7FAD9AA-14AE-AB19-333D-193C7841A1E7}"/>
              </a:ext>
            </a:extLst>
          </p:cNvPr>
          <p:cNvPicPr>
            <a:picLocks noChangeAspect="1"/>
          </p:cNvPicPr>
          <p:nvPr/>
        </p:nvPicPr>
        <p:blipFill>
          <a:blip r:embed="rId2"/>
          <a:stretch>
            <a:fillRect/>
          </a:stretch>
        </p:blipFill>
        <p:spPr>
          <a:xfrm>
            <a:off x="454045" y="1343925"/>
            <a:ext cx="5040000" cy="1773714"/>
          </a:xfrm>
          <a:prstGeom prst="rect">
            <a:avLst/>
          </a:prstGeom>
        </p:spPr>
      </p:pic>
      <p:pic>
        <p:nvPicPr>
          <p:cNvPr id="22" name="Picture 21">
            <a:extLst>
              <a:ext uri="{FF2B5EF4-FFF2-40B4-BE49-F238E27FC236}">
                <a16:creationId xmlns:a16="http://schemas.microsoft.com/office/drawing/2014/main" id="{A409D0E4-DE4B-7A85-6676-48E083780A0A}"/>
              </a:ext>
            </a:extLst>
          </p:cNvPr>
          <p:cNvPicPr>
            <a:picLocks noChangeAspect="1"/>
          </p:cNvPicPr>
          <p:nvPr/>
        </p:nvPicPr>
        <p:blipFill>
          <a:blip r:embed="rId3"/>
          <a:stretch>
            <a:fillRect/>
          </a:stretch>
        </p:blipFill>
        <p:spPr>
          <a:xfrm>
            <a:off x="454045" y="4840778"/>
            <a:ext cx="5040000" cy="1754470"/>
          </a:xfrm>
          <a:prstGeom prst="rect">
            <a:avLst/>
          </a:prstGeom>
        </p:spPr>
      </p:pic>
      <p:pic>
        <p:nvPicPr>
          <p:cNvPr id="23" name="Picture 22">
            <a:extLst>
              <a:ext uri="{FF2B5EF4-FFF2-40B4-BE49-F238E27FC236}">
                <a16:creationId xmlns:a16="http://schemas.microsoft.com/office/drawing/2014/main" id="{E8A99594-D2AA-6241-FAD7-6032FE971082}"/>
              </a:ext>
            </a:extLst>
          </p:cNvPr>
          <p:cNvPicPr>
            <a:picLocks noChangeAspect="1"/>
          </p:cNvPicPr>
          <p:nvPr/>
        </p:nvPicPr>
        <p:blipFill>
          <a:blip r:embed="rId4"/>
          <a:stretch>
            <a:fillRect/>
          </a:stretch>
        </p:blipFill>
        <p:spPr>
          <a:xfrm>
            <a:off x="454045" y="3067064"/>
            <a:ext cx="5040000" cy="1764314"/>
          </a:xfrm>
          <a:prstGeom prst="rect">
            <a:avLst/>
          </a:prstGeom>
        </p:spPr>
      </p:pic>
    </p:spTree>
    <p:extLst>
      <p:ext uri="{BB962C8B-B14F-4D97-AF65-F5344CB8AC3E}">
        <p14:creationId xmlns:p14="http://schemas.microsoft.com/office/powerpoint/2010/main" val="3912883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4CF8C-BCEF-2A61-EC62-9C786B43A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301A50-7D5B-D228-0E4B-FA62821C59F8}"/>
              </a:ext>
            </a:extLst>
          </p:cNvPr>
          <p:cNvSpPr>
            <a:spLocks noGrp="1"/>
          </p:cNvSpPr>
          <p:nvPr>
            <p:ph type="title"/>
          </p:nvPr>
        </p:nvSpPr>
        <p:spPr/>
        <p:txBody>
          <a:bodyPr/>
          <a:lstStyle/>
          <a:p>
            <a:r>
              <a:rPr lang="en-US" b="1" dirty="0"/>
              <a:t>TOPIK PENELITIAN</a:t>
            </a:r>
          </a:p>
        </p:txBody>
      </p:sp>
      <p:sp>
        <p:nvSpPr>
          <p:cNvPr id="6" name="Rectangle 8">
            <a:extLst>
              <a:ext uri="{FF2B5EF4-FFF2-40B4-BE49-F238E27FC236}">
                <a16:creationId xmlns:a16="http://schemas.microsoft.com/office/drawing/2014/main" id="{D3627302-D46C-CBB3-CEEB-660C59CE681B}"/>
              </a:ext>
            </a:extLst>
          </p:cNvPr>
          <p:cNvSpPr txBox="1">
            <a:spLocks noChangeArrowheads="1"/>
          </p:cNvSpPr>
          <p:nvPr/>
        </p:nvSpPr>
        <p:spPr>
          <a:xfrm>
            <a:off x="5965673" y="2210305"/>
            <a:ext cx="5940446" cy="3773072"/>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Bef>
                <a:spcPts val="0"/>
              </a:spcBef>
              <a:spcAft>
                <a:spcPts val="0"/>
              </a:spcAft>
            </a:pPr>
            <a:r>
              <a:rPr lang="en-US" altLang="en-US" dirty="0">
                <a:solidFill>
                  <a:schemeClr val="tx1"/>
                </a:solidFill>
              </a:rPr>
              <a:t>The result of this analysis, shows that in the topic of solar panel, the research is more focus on </a:t>
            </a:r>
            <a:r>
              <a:rPr lang="en-US" altLang="en-US" b="1" dirty="0">
                <a:solidFill>
                  <a:schemeClr val="tx1"/>
                </a:solidFill>
              </a:rPr>
              <a:t>reinforcement learning field. </a:t>
            </a:r>
            <a:r>
              <a:rPr lang="en-US" altLang="en-US" dirty="0">
                <a:solidFill>
                  <a:schemeClr val="tx1"/>
                </a:solidFill>
              </a:rPr>
              <a:t>The filtered paper are studied manually, with the discussion as follows:</a:t>
            </a:r>
          </a:p>
          <a:p>
            <a:pPr marL="342900" indent="-342900" algn="just" fontAlgn="auto">
              <a:spcBef>
                <a:spcPts val="0"/>
              </a:spcBef>
              <a:spcAft>
                <a:spcPts val="0"/>
              </a:spcAft>
              <a:buFont typeface="+mj-lt"/>
              <a:buAutoNum type="arabicPeriod"/>
            </a:pPr>
            <a:r>
              <a:rPr lang="en-US" altLang="en-US" dirty="0">
                <a:solidFill>
                  <a:schemeClr val="tx1"/>
                </a:solidFill>
              </a:rPr>
              <a:t>The topic is too technical and specific </a:t>
            </a:r>
          </a:p>
          <a:p>
            <a:pPr marL="342900" indent="-342900" algn="just" fontAlgn="auto">
              <a:spcBef>
                <a:spcPts val="0"/>
              </a:spcBef>
              <a:spcAft>
                <a:spcPts val="0"/>
              </a:spcAft>
              <a:buFont typeface="+mj-lt"/>
              <a:buAutoNum type="arabicPeriod"/>
            </a:pPr>
            <a:r>
              <a:rPr lang="en-US" altLang="en-US" dirty="0">
                <a:solidFill>
                  <a:schemeClr val="tx1"/>
                </a:solidFill>
              </a:rPr>
              <a:t>The topic is too focus on the modelling of the environment and the agent</a:t>
            </a:r>
          </a:p>
          <a:p>
            <a:pPr marL="342900" indent="-342900" algn="just" fontAlgn="auto">
              <a:spcBef>
                <a:spcPts val="0"/>
              </a:spcBef>
              <a:spcAft>
                <a:spcPts val="0"/>
              </a:spcAft>
              <a:buFont typeface="+mj-lt"/>
              <a:buAutoNum type="arabicPeriod"/>
            </a:pPr>
            <a:r>
              <a:rPr lang="en-US" altLang="en-US" dirty="0">
                <a:solidFill>
                  <a:schemeClr val="tx1"/>
                </a:solidFill>
              </a:rPr>
              <a:t>The model constraint or boundary is too simple</a:t>
            </a:r>
          </a:p>
        </p:txBody>
      </p:sp>
      <p:pic>
        <p:nvPicPr>
          <p:cNvPr id="8" name="Picture 7">
            <a:extLst>
              <a:ext uri="{FF2B5EF4-FFF2-40B4-BE49-F238E27FC236}">
                <a16:creationId xmlns:a16="http://schemas.microsoft.com/office/drawing/2014/main" id="{F1C8D64C-D409-E060-40E8-D35B1C49A100}"/>
              </a:ext>
            </a:extLst>
          </p:cNvPr>
          <p:cNvPicPr>
            <a:picLocks noChangeAspect="1"/>
          </p:cNvPicPr>
          <p:nvPr/>
        </p:nvPicPr>
        <p:blipFill>
          <a:blip r:embed="rId2"/>
          <a:stretch>
            <a:fillRect/>
          </a:stretch>
        </p:blipFill>
        <p:spPr>
          <a:xfrm>
            <a:off x="456285" y="1925063"/>
            <a:ext cx="5223895" cy="3379246"/>
          </a:xfrm>
          <a:prstGeom prst="rect">
            <a:avLst/>
          </a:prstGeom>
        </p:spPr>
      </p:pic>
    </p:spTree>
    <p:extLst>
      <p:ext uri="{BB962C8B-B14F-4D97-AF65-F5344CB8AC3E}">
        <p14:creationId xmlns:p14="http://schemas.microsoft.com/office/powerpoint/2010/main" val="38495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DA239-3C70-A3D8-BE22-40BF74BB0C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693D8-AAB6-A832-D72F-C81E283E2A46}"/>
              </a:ext>
            </a:extLst>
          </p:cNvPr>
          <p:cNvSpPr>
            <a:spLocks noGrp="1"/>
          </p:cNvSpPr>
          <p:nvPr>
            <p:ph type="ctrTitle"/>
          </p:nvPr>
        </p:nvSpPr>
        <p:spPr/>
        <p:txBody>
          <a:bodyPr>
            <a:normAutofit/>
          </a:bodyPr>
          <a:lstStyle/>
          <a:p>
            <a:r>
              <a:rPr lang="en-US" sz="5400" b="1" dirty="0"/>
              <a:t>TOPIK #2</a:t>
            </a:r>
            <a:br>
              <a:rPr lang="en-US" sz="5400" b="1" dirty="0"/>
            </a:br>
            <a:r>
              <a:rPr lang="en-US" sz="5400" b="1" dirty="0"/>
              <a:t>ACOUSTIC WAVE</a:t>
            </a:r>
          </a:p>
        </p:txBody>
      </p:sp>
      <p:sp>
        <p:nvSpPr>
          <p:cNvPr id="3" name="Subtitle 2">
            <a:extLst>
              <a:ext uri="{FF2B5EF4-FFF2-40B4-BE49-F238E27FC236}">
                <a16:creationId xmlns:a16="http://schemas.microsoft.com/office/drawing/2014/main" id="{ECD5EA7C-5076-3B40-0BCB-9CBDC9ED8FD4}"/>
              </a:ext>
            </a:extLst>
          </p:cNvPr>
          <p:cNvSpPr>
            <a:spLocks noGrp="1"/>
          </p:cNvSpPr>
          <p:nvPr>
            <p:ph type="subTitle" idx="1"/>
          </p:nvPr>
        </p:nvSpPr>
        <p:spPr/>
        <p:txBody>
          <a:bodyPr/>
          <a:lstStyle/>
          <a:p>
            <a:r>
              <a:rPr lang="en-US" dirty="0"/>
              <a:t>Overview</a:t>
            </a:r>
          </a:p>
          <a:p>
            <a:endParaRPr lang="en-US" dirty="0"/>
          </a:p>
        </p:txBody>
      </p:sp>
    </p:spTree>
    <p:extLst>
      <p:ext uri="{BB962C8B-B14F-4D97-AF65-F5344CB8AC3E}">
        <p14:creationId xmlns:p14="http://schemas.microsoft.com/office/powerpoint/2010/main" val="730964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AA66F-3006-60D9-5835-F606104B2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EF143-54C6-AF6A-8741-214FCFB3F3F6}"/>
              </a:ext>
            </a:extLst>
          </p:cNvPr>
          <p:cNvSpPr>
            <a:spLocks noGrp="1"/>
          </p:cNvSpPr>
          <p:nvPr>
            <p:ph type="title"/>
          </p:nvPr>
        </p:nvSpPr>
        <p:spPr/>
        <p:txBody>
          <a:bodyPr/>
          <a:lstStyle/>
          <a:p>
            <a:r>
              <a:rPr lang="en-US" b="1" dirty="0"/>
              <a:t>SHALLOW LITERATURE STUDY</a:t>
            </a:r>
          </a:p>
        </p:txBody>
      </p:sp>
      <p:sp>
        <p:nvSpPr>
          <p:cNvPr id="6" name="Rectangle 8">
            <a:extLst>
              <a:ext uri="{FF2B5EF4-FFF2-40B4-BE49-F238E27FC236}">
                <a16:creationId xmlns:a16="http://schemas.microsoft.com/office/drawing/2014/main" id="{B06923E9-17B1-7750-50E3-10AF6C2DC590}"/>
              </a:ext>
            </a:extLst>
          </p:cNvPr>
          <p:cNvSpPr txBox="1">
            <a:spLocks noChangeArrowheads="1"/>
          </p:cNvSpPr>
          <p:nvPr/>
        </p:nvSpPr>
        <p:spPr>
          <a:xfrm>
            <a:off x="6146463" y="1888729"/>
            <a:ext cx="5693044" cy="4246039"/>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Bef>
                <a:spcPts val="0"/>
              </a:spcBef>
              <a:spcAft>
                <a:spcPts val="0"/>
              </a:spcAft>
            </a:pPr>
            <a:r>
              <a:rPr lang="en-US" altLang="en-US" dirty="0">
                <a:solidFill>
                  <a:schemeClr val="tx1"/>
                </a:solidFill>
              </a:rPr>
              <a:t>In order to find the novelty behind the topic, study literature analysis was conducted using </a:t>
            </a:r>
            <a:r>
              <a:rPr lang="en-US" altLang="en-US" b="1" dirty="0">
                <a:solidFill>
                  <a:schemeClr val="tx1"/>
                </a:solidFill>
              </a:rPr>
              <a:t>PRISMA</a:t>
            </a:r>
            <a:r>
              <a:rPr lang="en-US" altLang="en-US" dirty="0">
                <a:solidFill>
                  <a:schemeClr val="tx1"/>
                </a:solidFill>
              </a:rPr>
              <a:t> framework using these three search queries as follows:</a:t>
            </a:r>
          </a:p>
          <a:p>
            <a:pPr marL="342900" indent="-342900" algn="just" fontAlgn="auto">
              <a:spcBef>
                <a:spcPts val="0"/>
              </a:spcBef>
              <a:spcAft>
                <a:spcPts val="0"/>
              </a:spcAft>
              <a:buFont typeface="+mj-lt"/>
              <a:buAutoNum type="arabicPeriod"/>
            </a:pPr>
            <a:r>
              <a:rPr lang="en-US" altLang="en-US" dirty="0">
                <a:solidFill>
                  <a:schemeClr val="tx1"/>
                </a:solidFill>
              </a:rPr>
              <a:t>“physic-informed” AND “acoustic wave”</a:t>
            </a:r>
          </a:p>
          <a:p>
            <a:pPr marL="342900" indent="-342900" algn="just" fontAlgn="auto">
              <a:spcBef>
                <a:spcPts val="0"/>
              </a:spcBef>
              <a:spcAft>
                <a:spcPts val="0"/>
              </a:spcAft>
              <a:buFont typeface="+mj-lt"/>
              <a:buAutoNum type="arabicPeriod"/>
            </a:pPr>
            <a:endParaRPr lang="en-US" altLang="en-US" dirty="0">
              <a:solidFill>
                <a:schemeClr val="tx1"/>
              </a:solidFill>
            </a:endParaRPr>
          </a:p>
          <a:p>
            <a:pPr algn="just" fontAlgn="auto">
              <a:spcBef>
                <a:spcPts val="0"/>
              </a:spcBef>
              <a:spcAft>
                <a:spcPts val="0"/>
              </a:spcAft>
            </a:pPr>
            <a:r>
              <a:rPr lang="en-US" altLang="en-US" dirty="0">
                <a:solidFill>
                  <a:schemeClr val="tx1"/>
                </a:solidFill>
              </a:rPr>
              <a:t>This study literature is </a:t>
            </a:r>
            <a:r>
              <a:rPr lang="en-US" altLang="en-US" b="1" dirty="0">
                <a:solidFill>
                  <a:schemeClr val="tx1"/>
                </a:solidFill>
              </a:rPr>
              <a:t>relatively shallow </a:t>
            </a:r>
            <a:r>
              <a:rPr lang="en-US" altLang="en-US" dirty="0">
                <a:solidFill>
                  <a:schemeClr val="tx1"/>
                </a:solidFill>
              </a:rPr>
              <a:t>since the analysis was carried out by using </a:t>
            </a:r>
            <a:r>
              <a:rPr lang="en-US" altLang="en-US" b="1" dirty="0">
                <a:solidFill>
                  <a:schemeClr val="tx1"/>
                </a:solidFill>
              </a:rPr>
              <a:t>Scopus</a:t>
            </a:r>
            <a:r>
              <a:rPr lang="en-US" altLang="en-US" dirty="0">
                <a:solidFill>
                  <a:schemeClr val="tx1"/>
                </a:solidFill>
              </a:rPr>
              <a:t> as the only source. Using this approach: </a:t>
            </a:r>
          </a:p>
          <a:p>
            <a:pPr marL="342900" indent="-342900" algn="just" fontAlgn="auto">
              <a:spcBef>
                <a:spcPts val="0"/>
              </a:spcBef>
              <a:spcAft>
                <a:spcPts val="0"/>
              </a:spcAft>
              <a:buFont typeface="+mj-lt"/>
              <a:buAutoNum type="arabicPeriod"/>
            </a:pPr>
            <a:r>
              <a:rPr lang="en-US" altLang="en-US" b="1" dirty="0">
                <a:solidFill>
                  <a:schemeClr val="tx1"/>
                </a:solidFill>
              </a:rPr>
              <a:t>64</a:t>
            </a:r>
            <a:r>
              <a:rPr lang="en-US" altLang="en-US" dirty="0">
                <a:solidFill>
                  <a:schemeClr val="tx1"/>
                </a:solidFill>
              </a:rPr>
              <a:t> </a:t>
            </a:r>
            <a:r>
              <a:rPr lang="en-US" altLang="en-US" b="1" dirty="0">
                <a:solidFill>
                  <a:schemeClr val="tx1"/>
                </a:solidFill>
              </a:rPr>
              <a:t>papers</a:t>
            </a:r>
            <a:r>
              <a:rPr lang="en-US" altLang="en-US" dirty="0">
                <a:solidFill>
                  <a:schemeClr val="tx1"/>
                </a:solidFill>
              </a:rPr>
              <a:t> successfully gathered and </a:t>
            </a:r>
            <a:r>
              <a:rPr lang="en-US" altLang="en-US" b="1" dirty="0">
                <a:solidFill>
                  <a:schemeClr val="tx1"/>
                </a:solidFill>
              </a:rPr>
              <a:t>60 papers</a:t>
            </a:r>
            <a:r>
              <a:rPr lang="en-US" altLang="en-US" dirty="0">
                <a:solidFill>
                  <a:schemeClr val="tx1"/>
                </a:solidFill>
              </a:rPr>
              <a:t> are filtered from the</a:t>
            </a:r>
            <a:r>
              <a:rPr lang="en-US" altLang="en-US" b="1" dirty="0">
                <a:solidFill>
                  <a:schemeClr val="tx1"/>
                </a:solidFill>
              </a:rPr>
              <a:t> query</a:t>
            </a:r>
            <a:endParaRPr lang="en-US" altLang="en-US" dirty="0">
              <a:solidFill>
                <a:schemeClr val="tx1"/>
              </a:solidFill>
            </a:endParaRPr>
          </a:p>
        </p:txBody>
      </p:sp>
      <p:pic>
        <p:nvPicPr>
          <p:cNvPr id="4" name="Picture 3">
            <a:extLst>
              <a:ext uri="{FF2B5EF4-FFF2-40B4-BE49-F238E27FC236}">
                <a16:creationId xmlns:a16="http://schemas.microsoft.com/office/drawing/2014/main" id="{F5F99ECB-954F-FD62-E979-5F350C46849F}"/>
              </a:ext>
            </a:extLst>
          </p:cNvPr>
          <p:cNvPicPr>
            <a:picLocks noChangeAspect="1"/>
          </p:cNvPicPr>
          <p:nvPr/>
        </p:nvPicPr>
        <p:blipFill>
          <a:blip r:embed="rId2"/>
          <a:stretch>
            <a:fillRect/>
          </a:stretch>
        </p:blipFill>
        <p:spPr>
          <a:xfrm>
            <a:off x="285880" y="1838384"/>
            <a:ext cx="5693043" cy="3531128"/>
          </a:xfrm>
          <a:prstGeom prst="rect">
            <a:avLst/>
          </a:prstGeom>
        </p:spPr>
      </p:pic>
    </p:spTree>
    <p:extLst>
      <p:ext uri="{BB962C8B-B14F-4D97-AF65-F5344CB8AC3E}">
        <p14:creationId xmlns:p14="http://schemas.microsoft.com/office/powerpoint/2010/main" val="313434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79D6D-B01C-2ECF-5C76-34D05B4826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5BBF3B-7EEA-B466-ED0E-A4F301C9E0F6}"/>
              </a:ext>
            </a:extLst>
          </p:cNvPr>
          <p:cNvSpPr>
            <a:spLocks noGrp="1"/>
          </p:cNvSpPr>
          <p:nvPr>
            <p:ph type="title"/>
          </p:nvPr>
        </p:nvSpPr>
        <p:spPr/>
        <p:txBody>
          <a:bodyPr/>
          <a:lstStyle/>
          <a:p>
            <a:r>
              <a:rPr lang="en-US" b="1" dirty="0"/>
              <a:t>TOPIK PENELITIAN</a:t>
            </a:r>
          </a:p>
        </p:txBody>
      </p:sp>
      <p:sp>
        <p:nvSpPr>
          <p:cNvPr id="6" name="Rectangle 8">
            <a:extLst>
              <a:ext uri="{FF2B5EF4-FFF2-40B4-BE49-F238E27FC236}">
                <a16:creationId xmlns:a16="http://schemas.microsoft.com/office/drawing/2014/main" id="{CB8408DD-8C1B-39F7-1BED-FC40B22EA31A}"/>
              </a:ext>
            </a:extLst>
          </p:cNvPr>
          <p:cNvSpPr txBox="1">
            <a:spLocks noChangeArrowheads="1"/>
          </p:cNvSpPr>
          <p:nvPr/>
        </p:nvSpPr>
        <p:spPr>
          <a:xfrm>
            <a:off x="5965673" y="4096841"/>
            <a:ext cx="5940446" cy="188653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Bef>
                <a:spcPts val="0"/>
              </a:spcBef>
              <a:spcAft>
                <a:spcPts val="0"/>
              </a:spcAft>
            </a:pPr>
            <a:r>
              <a:rPr lang="en-US" altLang="en-US" sz="2000" dirty="0">
                <a:solidFill>
                  <a:schemeClr val="tx1"/>
                </a:solidFill>
              </a:rPr>
              <a:t>The result of this analysis, shows that in the topic of wave equation is relatively few, with most of the research is more focus on </a:t>
            </a:r>
            <a:r>
              <a:rPr lang="en-US" altLang="en-US" sz="2000" b="1" dirty="0">
                <a:solidFill>
                  <a:schemeClr val="tx1"/>
                </a:solidFill>
              </a:rPr>
              <a:t>bio-medical and acoustic wave for communication. </a:t>
            </a:r>
            <a:endParaRPr lang="en-US" altLang="en-US" sz="2000" dirty="0">
              <a:solidFill>
                <a:schemeClr val="tx1"/>
              </a:solidFill>
            </a:endParaRPr>
          </a:p>
        </p:txBody>
      </p:sp>
      <p:pic>
        <p:nvPicPr>
          <p:cNvPr id="13" name="Picture 12">
            <a:extLst>
              <a:ext uri="{FF2B5EF4-FFF2-40B4-BE49-F238E27FC236}">
                <a16:creationId xmlns:a16="http://schemas.microsoft.com/office/drawing/2014/main" id="{F38CE29A-17EE-F3EF-532F-37A1695A395D}"/>
              </a:ext>
            </a:extLst>
          </p:cNvPr>
          <p:cNvPicPr>
            <a:picLocks noChangeAspect="1"/>
          </p:cNvPicPr>
          <p:nvPr/>
        </p:nvPicPr>
        <p:blipFill>
          <a:blip r:embed="rId2"/>
          <a:stretch>
            <a:fillRect/>
          </a:stretch>
        </p:blipFill>
        <p:spPr>
          <a:xfrm>
            <a:off x="285881" y="4056290"/>
            <a:ext cx="5400000" cy="2436585"/>
          </a:xfrm>
          <a:prstGeom prst="rect">
            <a:avLst/>
          </a:prstGeom>
        </p:spPr>
      </p:pic>
      <p:pic>
        <p:nvPicPr>
          <p:cNvPr id="14" name="Picture 13">
            <a:extLst>
              <a:ext uri="{FF2B5EF4-FFF2-40B4-BE49-F238E27FC236}">
                <a16:creationId xmlns:a16="http://schemas.microsoft.com/office/drawing/2014/main" id="{23F4216E-8C6F-0128-4B3F-2E1FF20DCB12}"/>
              </a:ext>
            </a:extLst>
          </p:cNvPr>
          <p:cNvPicPr>
            <a:picLocks noChangeAspect="1"/>
          </p:cNvPicPr>
          <p:nvPr/>
        </p:nvPicPr>
        <p:blipFill>
          <a:blip r:embed="rId3"/>
          <a:stretch>
            <a:fillRect/>
          </a:stretch>
        </p:blipFill>
        <p:spPr>
          <a:xfrm>
            <a:off x="353147" y="1593265"/>
            <a:ext cx="5400000" cy="2503576"/>
          </a:xfrm>
          <a:prstGeom prst="rect">
            <a:avLst/>
          </a:prstGeom>
        </p:spPr>
      </p:pic>
      <p:pic>
        <p:nvPicPr>
          <p:cNvPr id="3" name="Picture 2">
            <a:extLst>
              <a:ext uri="{FF2B5EF4-FFF2-40B4-BE49-F238E27FC236}">
                <a16:creationId xmlns:a16="http://schemas.microsoft.com/office/drawing/2014/main" id="{2950D950-8482-E6DF-8867-AF20E212A8C5}"/>
              </a:ext>
            </a:extLst>
          </p:cNvPr>
          <p:cNvPicPr>
            <a:picLocks noChangeAspect="1"/>
          </p:cNvPicPr>
          <p:nvPr/>
        </p:nvPicPr>
        <p:blipFill>
          <a:blip r:embed="rId4"/>
          <a:stretch>
            <a:fillRect/>
          </a:stretch>
        </p:blipFill>
        <p:spPr>
          <a:xfrm>
            <a:off x="6096000" y="1542866"/>
            <a:ext cx="5400000" cy="2436585"/>
          </a:xfrm>
          <a:prstGeom prst="rect">
            <a:avLst/>
          </a:prstGeom>
        </p:spPr>
      </p:pic>
      <p:sp>
        <p:nvSpPr>
          <p:cNvPr id="5" name="TextBox 4">
            <a:extLst>
              <a:ext uri="{FF2B5EF4-FFF2-40B4-BE49-F238E27FC236}">
                <a16:creationId xmlns:a16="http://schemas.microsoft.com/office/drawing/2014/main" id="{6128E3F1-997D-5A8D-3BDE-DE0FE664357E}"/>
              </a:ext>
            </a:extLst>
          </p:cNvPr>
          <p:cNvSpPr txBox="1"/>
          <p:nvPr/>
        </p:nvSpPr>
        <p:spPr>
          <a:xfrm>
            <a:off x="1986589" y="1713291"/>
            <a:ext cx="2347818" cy="276999"/>
          </a:xfrm>
          <a:prstGeom prst="rect">
            <a:avLst/>
          </a:prstGeom>
          <a:noFill/>
        </p:spPr>
        <p:txBody>
          <a:bodyPr wrap="square">
            <a:spAutoFit/>
          </a:bodyPr>
          <a:lstStyle/>
          <a:p>
            <a:r>
              <a:rPr lang="en-US" altLang="en-US" sz="1200" b="1" dirty="0">
                <a:solidFill>
                  <a:schemeClr val="tx1"/>
                </a:solidFill>
              </a:rPr>
              <a:t>Machine Learning Perspective</a:t>
            </a:r>
            <a:endParaRPr lang="en-US" sz="1200" b="1" dirty="0"/>
          </a:p>
        </p:txBody>
      </p:sp>
      <p:sp>
        <p:nvSpPr>
          <p:cNvPr id="7" name="TextBox 6">
            <a:extLst>
              <a:ext uri="{FF2B5EF4-FFF2-40B4-BE49-F238E27FC236}">
                <a16:creationId xmlns:a16="http://schemas.microsoft.com/office/drawing/2014/main" id="{F72026D4-C164-831A-76A6-8A5B22F834EB}"/>
              </a:ext>
            </a:extLst>
          </p:cNvPr>
          <p:cNvSpPr txBox="1"/>
          <p:nvPr/>
        </p:nvSpPr>
        <p:spPr>
          <a:xfrm>
            <a:off x="1986589" y="4096841"/>
            <a:ext cx="2347818" cy="276999"/>
          </a:xfrm>
          <a:prstGeom prst="rect">
            <a:avLst/>
          </a:prstGeom>
          <a:noFill/>
        </p:spPr>
        <p:txBody>
          <a:bodyPr wrap="square">
            <a:spAutoFit/>
          </a:bodyPr>
          <a:lstStyle/>
          <a:p>
            <a:r>
              <a:rPr lang="en-US" altLang="en-US" sz="1200" b="1" dirty="0">
                <a:solidFill>
                  <a:schemeClr val="tx1"/>
                </a:solidFill>
              </a:rPr>
              <a:t>Mathematical Perspective</a:t>
            </a:r>
            <a:endParaRPr lang="en-US" sz="1200" b="1" dirty="0"/>
          </a:p>
        </p:txBody>
      </p:sp>
      <p:sp>
        <p:nvSpPr>
          <p:cNvPr id="8" name="TextBox 7">
            <a:extLst>
              <a:ext uri="{FF2B5EF4-FFF2-40B4-BE49-F238E27FC236}">
                <a16:creationId xmlns:a16="http://schemas.microsoft.com/office/drawing/2014/main" id="{F5DB7FF9-4E1D-0613-3874-9F90F21E177A}"/>
              </a:ext>
            </a:extLst>
          </p:cNvPr>
          <p:cNvSpPr txBox="1"/>
          <p:nvPr/>
        </p:nvSpPr>
        <p:spPr>
          <a:xfrm>
            <a:off x="8216057" y="1593265"/>
            <a:ext cx="2347818" cy="276999"/>
          </a:xfrm>
          <a:prstGeom prst="rect">
            <a:avLst/>
          </a:prstGeom>
          <a:noFill/>
        </p:spPr>
        <p:txBody>
          <a:bodyPr wrap="square">
            <a:spAutoFit/>
          </a:bodyPr>
          <a:lstStyle/>
          <a:p>
            <a:r>
              <a:rPr lang="en-US" altLang="en-US" sz="1200" b="1" dirty="0">
                <a:solidFill>
                  <a:schemeClr val="tx1"/>
                </a:solidFill>
              </a:rPr>
              <a:t>Field Perspective</a:t>
            </a:r>
            <a:endParaRPr lang="en-US" sz="1200" b="1" dirty="0"/>
          </a:p>
        </p:txBody>
      </p:sp>
    </p:spTree>
    <p:extLst>
      <p:ext uri="{BB962C8B-B14F-4D97-AF65-F5344CB8AC3E}">
        <p14:creationId xmlns:p14="http://schemas.microsoft.com/office/powerpoint/2010/main" val="132151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D1BFB-C07B-D49B-5918-8A059BB56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A15B3-F291-C508-F1C6-DF430AA5D70B}"/>
              </a:ext>
            </a:extLst>
          </p:cNvPr>
          <p:cNvSpPr>
            <a:spLocks noGrp="1"/>
          </p:cNvSpPr>
          <p:nvPr>
            <p:ph type="title"/>
          </p:nvPr>
        </p:nvSpPr>
        <p:spPr/>
        <p:txBody>
          <a:bodyPr/>
          <a:lstStyle/>
          <a:p>
            <a:r>
              <a:rPr lang="en-US" b="1" dirty="0"/>
              <a:t>RESEARCH FLOW</a:t>
            </a:r>
          </a:p>
        </p:txBody>
      </p:sp>
      <p:sp>
        <p:nvSpPr>
          <p:cNvPr id="9" name="Rectangle 8">
            <a:extLst>
              <a:ext uri="{FF2B5EF4-FFF2-40B4-BE49-F238E27FC236}">
                <a16:creationId xmlns:a16="http://schemas.microsoft.com/office/drawing/2014/main" id="{BC254534-0B4B-46C9-1175-1404BEDE7864}"/>
              </a:ext>
            </a:extLst>
          </p:cNvPr>
          <p:cNvSpPr txBox="1">
            <a:spLocks noChangeArrowheads="1"/>
          </p:cNvSpPr>
          <p:nvPr/>
        </p:nvSpPr>
        <p:spPr>
          <a:xfrm>
            <a:off x="355601" y="1464715"/>
            <a:ext cx="11626194" cy="48021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fontAlgn="auto">
              <a:spcBef>
                <a:spcPts val="0"/>
              </a:spcBef>
              <a:spcAft>
                <a:spcPts val="0"/>
              </a:spcAft>
              <a:buFont typeface="Arial" panose="020B0604020202020204" pitchFamily="34" charset="0"/>
              <a:buChar char="•"/>
            </a:pPr>
            <a:r>
              <a:rPr lang="en-US" altLang="en-US" sz="2400" b="1" dirty="0">
                <a:solidFill>
                  <a:schemeClr val="tx1"/>
                </a:solidFill>
              </a:rPr>
              <a:t>Literature review</a:t>
            </a:r>
          </a:p>
          <a:p>
            <a:pPr marL="701675" indent="-342900" algn="just" fontAlgn="auto">
              <a:spcBef>
                <a:spcPts val="0"/>
              </a:spcBef>
              <a:spcAft>
                <a:spcPts val="0"/>
              </a:spcAft>
              <a:buFont typeface="+mj-lt"/>
              <a:buAutoNum type="arabicPeriod"/>
            </a:pPr>
            <a:r>
              <a:rPr lang="en-US" altLang="en-US" sz="2400" i="1" dirty="0">
                <a:solidFill>
                  <a:schemeClr val="tx1"/>
                </a:solidFill>
              </a:rPr>
              <a:t>Exploring Machine Learning Approaches for Solving Wave Equations: A Review, Trends and Challenges”</a:t>
            </a:r>
          </a:p>
          <a:p>
            <a:pPr marL="342900" indent="-342900" algn="just" fontAlgn="auto">
              <a:spcBef>
                <a:spcPts val="0"/>
              </a:spcBef>
              <a:spcAft>
                <a:spcPts val="0"/>
              </a:spcAft>
              <a:buFont typeface="Arial" panose="020B0604020202020204" pitchFamily="34" charset="0"/>
              <a:buChar char="•"/>
            </a:pPr>
            <a:r>
              <a:rPr lang="en-US" altLang="en-US" sz="2400" b="1" dirty="0">
                <a:solidFill>
                  <a:schemeClr val="tx1"/>
                </a:solidFill>
              </a:rPr>
              <a:t>Supervised Learning Approach</a:t>
            </a:r>
          </a:p>
          <a:p>
            <a:pPr marL="701675" indent="-342900" algn="just" fontAlgn="auto">
              <a:spcBef>
                <a:spcPts val="0"/>
              </a:spcBef>
              <a:spcAft>
                <a:spcPts val="0"/>
              </a:spcAft>
              <a:buFont typeface="+mj-lt"/>
              <a:buAutoNum type="arabicPeriod"/>
            </a:pPr>
            <a:r>
              <a:rPr lang="en-US" altLang="en-US" sz="2400" i="1" dirty="0">
                <a:solidFill>
                  <a:schemeClr val="tx1"/>
                </a:solidFill>
              </a:rPr>
              <a:t>Physics-informed neural networks: A deep learning framework for solving forward and inverse problems involving nonlinear partial differential equations </a:t>
            </a:r>
            <a:r>
              <a:rPr lang="en-US" altLang="en-US" sz="2400" b="1" dirty="0">
                <a:solidFill>
                  <a:schemeClr val="tx1"/>
                </a:solidFill>
                <a:highlight>
                  <a:srgbClr val="00FF00"/>
                </a:highlight>
              </a:rPr>
              <a:t>(Forward &amp; Inverse Problem)</a:t>
            </a:r>
          </a:p>
          <a:p>
            <a:pPr marL="701675" indent="-342900" algn="just" fontAlgn="auto">
              <a:spcBef>
                <a:spcPts val="0"/>
              </a:spcBef>
              <a:spcAft>
                <a:spcPts val="0"/>
              </a:spcAft>
              <a:buFont typeface="+mj-lt"/>
              <a:buAutoNum type="arabicPeriod"/>
            </a:pPr>
            <a:r>
              <a:rPr lang="en-US" altLang="en-US" sz="2400" i="1" dirty="0">
                <a:solidFill>
                  <a:schemeClr val="tx1"/>
                </a:solidFill>
              </a:rPr>
              <a:t>Multi-Objective Loss Balancing for Physics-Informed Deep Learning</a:t>
            </a:r>
            <a:r>
              <a:rPr lang="en-US" altLang="en-US" sz="2400" i="1" dirty="0">
                <a:solidFill>
                  <a:schemeClr val="tx1"/>
                </a:solidFill>
                <a:highlight>
                  <a:srgbClr val="00FF00"/>
                </a:highlight>
              </a:rPr>
              <a:t> </a:t>
            </a:r>
            <a:r>
              <a:rPr lang="en-US" altLang="en-US" sz="2400" b="1" dirty="0">
                <a:solidFill>
                  <a:schemeClr val="tx1"/>
                </a:solidFill>
                <a:highlight>
                  <a:srgbClr val="00FF00"/>
                </a:highlight>
              </a:rPr>
              <a:t>(Multi-Objective Loss)</a:t>
            </a:r>
          </a:p>
          <a:p>
            <a:pPr marL="701675" indent="-342900" algn="just" fontAlgn="auto">
              <a:spcBef>
                <a:spcPts val="0"/>
              </a:spcBef>
              <a:spcAft>
                <a:spcPts val="0"/>
              </a:spcAft>
              <a:buFont typeface="+mj-lt"/>
              <a:buAutoNum type="arabicPeriod"/>
            </a:pPr>
            <a:r>
              <a:rPr lang="en-US" altLang="en-US" sz="2400" i="1" dirty="0">
                <a:solidFill>
                  <a:schemeClr val="tx1"/>
                </a:solidFill>
              </a:rPr>
              <a:t>Solving the wave equation with physics-informed deep learning </a:t>
            </a:r>
            <a:r>
              <a:rPr lang="en-US" altLang="en-US" sz="2400" b="1" dirty="0">
                <a:solidFill>
                  <a:schemeClr val="tx1"/>
                </a:solidFill>
                <a:highlight>
                  <a:srgbClr val="00FF00"/>
                </a:highlight>
              </a:rPr>
              <a:t>(Convolutional)</a:t>
            </a:r>
          </a:p>
          <a:p>
            <a:pPr marL="701675" indent="-342900" algn="just" fontAlgn="auto">
              <a:spcBef>
                <a:spcPts val="0"/>
              </a:spcBef>
              <a:spcAft>
                <a:spcPts val="0"/>
              </a:spcAft>
              <a:buFont typeface="+mj-lt"/>
              <a:buAutoNum type="arabicPeriod"/>
            </a:pPr>
            <a:r>
              <a:rPr lang="en-US" sz="2400" b="0" i="1" dirty="0">
                <a:solidFill>
                  <a:srgbClr val="222222"/>
                </a:solidFill>
                <a:effectLst/>
                <a:latin typeface="+mj-lt"/>
              </a:rPr>
              <a:t>Physics-informed graph convolutional neural network for modeling geometry-adaptive steady-state natural convection </a:t>
            </a:r>
            <a:r>
              <a:rPr lang="en-US" sz="2400" b="1" dirty="0">
                <a:solidFill>
                  <a:srgbClr val="222222"/>
                </a:solidFill>
                <a:highlight>
                  <a:srgbClr val="00FF00"/>
                </a:highlight>
                <a:latin typeface="+mj-lt"/>
              </a:rPr>
              <a:t>(Mesh)</a:t>
            </a:r>
            <a:endParaRPr lang="en-US" altLang="en-US" sz="2400" dirty="0">
              <a:solidFill>
                <a:schemeClr val="tx1"/>
              </a:solidFill>
              <a:highlight>
                <a:srgbClr val="00FF00"/>
              </a:highlight>
            </a:endParaRPr>
          </a:p>
          <a:p>
            <a:pPr marL="342900" indent="-342900" algn="just" fontAlgn="auto">
              <a:spcBef>
                <a:spcPts val="0"/>
              </a:spcBef>
              <a:spcAft>
                <a:spcPts val="0"/>
              </a:spcAft>
              <a:buFont typeface="Arial" panose="020B0604020202020204" pitchFamily="34" charset="0"/>
              <a:buChar char="•"/>
            </a:pPr>
            <a:endParaRPr lang="en-US" altLang="en-US" sz="2400" dirty="0">
              <a:solidFill>
                <a:schemeClr val="tx1"/>
              </a:solidFill>
            </a:endParaRPr>
          </a:p>
        </p:txBody>
      </p:sp>
    </p:spTree>
    <p:extLst>
      <p:ext uri="{BB962C8B-B14F-4D97-AF65-F5344CB8AC3E}">
        <p14:creationId xmlns:p14="http://schemas.microsoft.com/office/powerpoint/2010/main" val="86402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2BCE9-64B8-6EC6-126E-32830ED40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9731A-C640-FDD5-BB9D-DF155BDC3C2C}"/>
              </a:ext>
            </a:extLst>
          </p:cNvPr>
          <p:cNvSpPr>
            <a:spLocks noGrp="1"/>
          </p:cNvSpPr>
          <p:nvPr>
            <p:ph type="title"/>
          </p:nvPr>
        </p:nvSpPr>
        <p:spPr/>
        <p:txBody>
          <a:bodyPr/>
          <a:lstStyle/>
          <a:p>
            <a:r>
              <a:rPr lang="en-US" b="1" dirty="0"/>
              <a:t>CASE STUDY: INCOMPRESSIBLE FLOWS</a:t>
            </a:r>
          </a:p>
        </p:txBody>
      </p:sp>
      <p:sp>
        <p:nvSpPr>
          <p:cNvPr id="7" name="TextBox 6">
            <a:extLst>
              <a:ext uri="{FF2B5EF4-FFF2-40B4-BE49-F238E27FC236}">
                <a16:creationId xmlns:a16="http://schemas.microsoft.com/office/drawing/2014/main" id="{C02206D4-A3CE-EEE2-F983-6EFD056A95A2}"/>
              </a:ext>
            </a:extLst>
          </p:cNvPr>
          <p:cNvSpPr txBox="1"/>
          <p:nvPr/>
        </p:nvSpPr>
        <p:spPr>
          <a:xfrm>
            <a:off x="619585" y="5781479"/>
            <a:ext cx="6094948"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Cai, </a:t>
            </a:r>
            <a:r>
              <a:rPr lang="en-US" sz="1200" b="0" i="0" dirty="0" err="1">
                <a:solidFill>
                  <a:srgbClr val="222222"/>
                </a:solidFill>
                <a:effectLst/>
                <a:latin typeface="Arial" panose="020B0604020202020204" pitchFamily="34" charset="0"/>
              </a:rPr>
              <a:t>Shengze</a:t>
            </a:r>
            <a:r>
              <a:rPr lang="en-US" sz="1200" b="0" i="0" dirty="0">
                <a:solidFill>
                  <a:srgbClr val="222222"/>
                </a:solidFill>
                <a:effectLst/>
                <a:latin typeface="Arial" panose="020B0604020202020204" pitchFamily="34" charset="0"/>
              </a:rPr>
              <a:t>, et al. "Physics-informed neural networks (PINNs) for fluid mechanics: A review." </a:t>
            </a:r>
            <a:r>
              <a:rPr lang="en-US" sz="1200" b="0" i="1" dirty="0">
                <a:solidFill>
                  <a:srgbClr val="222222"/>
                </a:solidFill>
                <a:effectLst/>
                <a:latin typeface="Arial" panose="020B0604020202020204" pitchFamily="34" charset="0"/>
              </a:rPr>
              <a:t>Acta </a:t>
            </a:r>
            <a:r>
              <a:rPr lang="en-US" sz="1200" b="0" i="1" dirty="0" err="1">
                <a:solidFill>
                  <a:srgbClr val="222222"/>
                </a:solidFill>
                <a:effectLst/>
                <a:latin typeface="Arial" panose="020B0604020202020204" pitchFamily="34" charset="0"/>
              </a:rPr>
              <a:t>Mechanica</a:t>
            </a:r>
            <a:r>
              <a:rPr lang="en-US" sz="1200" b="0" i="1" dirty="0">
                <a:solidFill>
                  <a:srgbClr val="222222"/>
                </a:solidFill>
                <a:effectLst/>
                <a:latin typeface="Arial" panose="020B0604020202020204" pitchFamily="34" charset="0"/>
              </a:rPr>
              <a:t> Sinica</a:t>
            </a:r>
            <a:r>
              <a:rPr lang="en-US" sz="1200" b="0" i="0" dirty="0">
                <a:solidFill>
                  <a:srgbClr val="222222"/>
                </a:solidFill>
                <a:effectLst/>
                <a:latin typeface="Arial" panose="020B0604020202020204" pitchFamily="34" charset="0"/>
              </a:rPr>
              <a:t> 37.12 (2021): 1727-1738.</a:t>
            </a:r>
            <a:endParaRPr lang="en-US" sz="1200" dirty="0"/>
          </a:p>
        </p:txBody>
      </p:sp>
      <p:pic>
        <p:nvPicPr>
          <p:cNvPr id="10" name="Picture 9">
            <a:extLst>
              <a:ext uri="{FF2B5EF4-FFF2-40B4-BE49-F238E27FC236}">
                <a16:creationId xmlns:a16="http://schemas.microsoft.com/office/drawing/2014/main" id="{EBFD2014-A7FC-34A2-A222-2950EC56A356}"/>
              </a:ext>
            </a:extLst>
          </p:cNvPr>
          <p:cNvPicPr>
            <a:picLocks noChangeAspect="1"/>
          </p:cNvPicPr>
          <p:nvPr/>
        </p:nvPicPr>
        <p:blipFill>
          <a:blip r:embed="rId2"/>
          <a:stretch>
            <a:fillRect/>
          </a:stretch>
        </p:blipFill>
        <p:spPr>
          <a:xfrm>
            <a:off x="762000" y="1782326"/>
            <a:ext cx="6166546" cy="2577240"/>
          </a:xfrm>
          <a:prstGeom prst="rect">
            <a:avLst/>
          </a:prstGeom>
        </p:spPr>
      </p:pic>
      <p:pic>
        <p:nvPicPr>
          <p:cNvPr id="11" name="Picture 10">
            <a:extLst>
              <a:ext uri="{FF2B5EF4-FFF2-40B4-BE49-F238E27FC236}">
                <a16:creationId xmlns:a16="http://schemas.microsoft.com/office/drawing/2014/main" id="{C7421ED5-ABE0-D04C-7990-F49E08894BB9}"/>
              </a:ext>
            </a:extLst>
          </p:cNvPr>
          <p:cNvPicPr>
            <a:picLocks noChangeAspect="1"/>
          </p:cNvPicPr>
          <p:nvPr/>
        </p:nvPicPr>
        <p:blipFill>
          <a:blip r:embed="rId3"/>
          <a:stretch>
            <a:fillRect/>
          </a:stretch>
        </p:blipFill>
        <p:spPr>
          <a:xfrm>
            <a:off x="7245394" y="1549400"/>
            <a:ext cx="3930606" cy="2375144"/>
          </a:xfrm>
          <a:prstGeom prst="rect">
            <a:avLst/>
          </a:prstGeom>
        </p:spPr>
      </p:pic>
      <p:pic>
        <p:nvPicPr>
          <p:cNvPr id="12" name="Picture 11">
            <a:extLst>
              <a:ext uri="{FF2B5EF4-FFF2-40B4-BE49-F238E27FC236}">
                <a16:creationId xmlns:a16="http://schemas.microsoft.com/office/drawing/2014/main" id="{F01D84EA-C42D-A580-CEBE-4ECFD5B0361E}"/>
              </a:ext>
            </a:extLst>
          </p:cNvPr>
          <p:cNvPicPr>
            <a:picLocks noChangeAspect="1"/>
          </p:cNvPicPr>
          <p:nvPr/>
        </p:nvPicPr>
        <p:blipFill>
          <a:blip r:embed="rId4"/>
          <a:stretch>
            <a:fillRect/>
          </a:stretch>
        </p:blipFill>
        <p:spPr>
          <a:xfrm>
            <a:off x="7245393" y="3977658"/>
            <a:ext cx="3930607" cy="1131161"/>
          </a:xfrm>
          <a:prstGeom prst="rect">
            <a:avLst/>
          </a:prstGeom>
        </p:spPr>
      </p:pic>
    </p:spTree>
    <p:extLst>
      <p:ext uri="{BB962C8B-B14F-4D97-AF65-F5344CB8AC3E}">
        <p14:creationId xmlns:p14="http://schemas.microsoft.com/office/powerpoint/2010/main" val="435375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1241</TotalTime>
  <Words>1259</Words>
  <Application>Microsoft Office PowerPoint</Application>
  <PresentationFormat>Widescreen</PresentationFormat>
  <Paragraphs>126</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Aptos Display</vt:lpstr>
      <vt:lpstr>Arial</vt:lpstr>
      <vt:lpstr>Times New Roman</vt:lpstr>
      <vt:lpstr>Office Theme</vt:lpstr>
      <vt:lpstr>PHYSIC INFORMED NEURAL NETWORK </vt:lpstr>
      <vt:lpstr>TOPIK #1 SOLAR PANEL</vt:lpstr>
      <vt:lpstr>SHALLOW LITERATURE STUDY</vt:lpstr>
      <vt:lpstr>TOPIK PENELITIAN</vt:lpstr>
      <vt:lpstr>TOPIK #2 ACOUSTIC WAVE</vt:lpstr>
      <vt:lpstr>SHALLOW LITERATURE STUDY</vt:lpstr>
      <vt:lpstr>TOPIK PENELITIAN</vt:lpstr>
      <vt:lpstr>RESEARCH FLOW</vt:lpstr>
      <vt:lpstr>CASE STUDY: INCOMPRESSIBLE FLOWS</vt:lpstr>
      <vt:lpstr>PHYSIC-INFORMED NEURAL NETWORK</vt:lpstr>
      <vt:lpstr>CASE STUDY: INCOMPRESSIBLE FLOWS</vt:lpstr>
      <vt:lpstr>CASE STUDY: MELTING HEAT TRANSFER</vt:lpstr>
      <vt:lpstr>PHYSIC-INFORMED NEURAL NETWORK</vt:lpstr>
      <vt:lpstr>PHYSIC INFORMED NEURAL NETWORK </vt:lpstr>
      <vt:lpstr>TOPIK PENELITIAN</vt:lpstr>
      <vt:lpstr>TOPIK PENELITIAN</vt:lpstr>
      <vt:lpstr>TOPIK PENELITIAN</vt:lpstr>
      <vt:lpstr>METODOLOGI</vt:lpstr>
      <vt:lpstr>TOPIK PENELITIAN</vt:lpstr>
      <vt:lpstr>TOPIK PENELITIAN</vt:lpstr>
      <vt:lpstr>TOPIK PENELITIAN</vt:lpstr>
      <vt:lpstr>PHYSIC-INFORMED NEURAL NETWORK</vt:lpstr>
      <vt:lpstr>PHYSIC-INFORMED NEURAL NETWORK</vt:lpstr>
      <vt:lpstr>PHYSIC-INFORMED NEURAL NETWORK</vt:lpstr>
      <vt:lpstr>STATE OF THE ART OF PINN</vt:lpstr>
      <vt:lpstr>METODOLOGI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Annastya Bagas Dewantara</dc:creator>
  <cp:lastModifiedBy>Annastya Bagas Dewantara</cp:lastModifiedBy>
  <cp:revision>10</cp:revision>
  <dcterms:created xsi:type="dcterms:W3CDTF">2024-12-04T09:28:52Z</dcterms:created>
  <dcterms:modified xsi:type="dcterms:W3CDTF">2024-12-14T18:07:19Z</dcterms:modified>
</cp:coreProperties>
</file>